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92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876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278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91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519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00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1/28/2018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14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1/28/2018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087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1/28/2018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847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2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46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5AAE2-5500-4F2D-832A-E7238106D127}" type="datetimeFigureOut">
              <a:rPr lang="en-US" smtClean="0"/>
              <a:t>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392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328371" y="584403"/>
            <a:ext cx="5500370" cy="543560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/>
              <a:t>A traumatic experience . .</a:t>
            </a:r>
            <a:r>
              <a:rPr lang="en-US" spc="30"/>
              <a:t> </a:t>
            </a:r>
            <a:r>
              <a:rPr lang="en-US" spc="-5"/>
              <a:t>.</a:t>
            </a:r>
            <a:endParaRPr lang="en-US" spc="-5" dirty="0"/>
          </a:p>
        </p:txBody>
      </p:sp>
      <p:sp>
        <p:nvSpPr>
          <p:cNvPr id="7" name="object 3"/>
          <p:cNvSpPr txBox="1"/>
          <p:nvPr/>
        </p:nvSpPr>
        <p:spPr>
          <a:xfrm>
            <a:off x="9343390" y="6909917"/>
            <a:ext cx="1752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8E82E"/>
                </a:solidFill>
                <a:latin typeface="Franklin Gothic Book"/>
                <a:cs typeface="Franklin Gothic Book"/>
              </a:rPr>
              <a:t>3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8" name="object 4"/>
          <p:cNvSpPr txBox="1"/>
          <p:nvPr/>
        </p:nvSpPr>
        <p:spPr>
          <a:xfrm>
            <a:off x="688340" y="1777110"/>
            <a:ext cx="7150734" cy="37293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700" marR="513080" indent="-381000">
              <a:lnSpc>
                <a:spcPct val="100000"/>
              </a:lnSpc>
              <a:spcBef>
                <a:spcPts val="100"/>
              </a:spcBef>
              <a:buSzPct val="109259"/>
              <a:buFont typeface="Wingdings"/>
              <a:buChar char=""/>
              <a:tabLst>
                <a:tab pos="27495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Threatens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the life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or physical integrity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  child or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someone important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that 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child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(parent,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grandparent, sibling)</a:t>
            </a:r>
            <a:endParaRPr sz="2700" dirty="0">
              <a:latin typeface="Arial"/>
              <a:cs typeface="Arial"/>
            </a:endParaRPr>
          </a:p>
          <a:p>
            <a:pPr marL="393700" marR="534035" indent="-381000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6555" algn="l"/>
                <a:tab pos="37782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Causes an overwhelming sense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700" spc="-25" dirty="0">
                <a:solidFill>
                  <a:srgbClr val="FFFFFF"/>
                </a:solidFill>
                <a:latin typeface="Arial"/>
                <a:cs typeface="Arial"/>
              </a:rPr>
              <a:t>terror, 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helplessness, and</a:t>
            </a:r>
            <a:r>
              <a:rPr sz="27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horror</a:t>
            </a:r>
            <a:endParaRPr sz="2700" dirty="0">
              <a:latin typeface="Arial"/>
              <a:cs typeface="Arial"/>
            </a:endParaRPr>
          </a:p>
          <a:p>
            <a:pPr marL="393700" marR="5080" indent="-381000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376555" algn="l"/>
                <a:tab pos="37782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Produces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intense physical </a:t>
            </a:r>
            <a:r>
              <a:rPr sz="2700" spc="-10" dirty="0">
                <a:solidFill>
                  <a:srgbClr val="FFFFFF"/>
                </a:solidFill>
                <a:latin typeface="Arial"/>
                <a:cs typeface="Arial"/>
              </a:rPr>
              <a:t>effects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such as 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pounding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heart,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rapid breathing, trembling,  dizziness, or loss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bladder or bowel</a:t>
            </a:r>
            <a:r>
              <a:rPr sz="27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control</a:t>
            </a:r>
            <a:endParaRPr sz="2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7438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12520" y="115951"/>
            <a:ext cx="6774079" cy="1128066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3670"/>
              </a:lnSpc>
              <a:spcBef>
                <a:spcPts val="560"/>
              </a:spcBef>
            </a:pPr>
            <a:r>
              <a:rPr lang="en-US" spc="-5" dirty="0">
                <a:solidFill>
                  <a:srgbClr val="FFFF00"/>
                </a:solidFill>
              </a:rPr>
              <a:t>What You Might See:  </a:t>
            </a:r>
          </a:p>
          <a:p>
            <a:pPr marL="12700" marR="5080">
              <a:lnSpc>
                <a:spcPts val="3670"/>
              </a:lnSpc>
              <a:spcBef>
                <a:spcPts val="560"/>
              </a:spcBef>
            </a:pPr>
            <a:r>
              <a:rPr lang="en-US" spc="-5" dirty="0">
                <a:solidFill>
                  <a:srgbClr val="FFFF00"/>
                </a:solidFill>
              </a:rPr>
              <a:t>Talking About</a:t>
            </a:r>
            <a:r>
              <a:rPr lang="en-US" spc="-35" dirty="0">
                <a:solidFill>
                  <a:srgbClr val="FFFF00"/>
                </a:solidFill>
              </a:rPr>
              <a:t> </a:t>
            </a:r>
            <a:r>
              <a:rPr lang="en-US" spc="-5" dirty="0">
                <a:solidFill>
                  <a:srgbClr val="FFFF00"/>
                </a:solidFill>
              </a:rPr>
              <a:t>Trauma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5800" y="1524000"/>
            <a:ext cx="7924800" cy="4494179"/>
          </a:xfrm>
          <a:prstGeom prst="rect">
            <a:avLst/>
          </a:prstGeom>
        </p:spPr>
        <p:txBody>
          <a:bodyPr vert="horz" wrap="square" lIns="0" tIns="173355" rIns="0" bIns="0" rtlCol="0">
            <a:spAutoFit/>
          </a:bodyPr>
          <a:lstStyle/>
          <a:p>
            <a:pPr marL="375285" indent="-362585">
              <a:lnSpc>
                <a:spcPct val="100000"/>
              </a:lnSpc>
              <a:spcBef>
                <a:spcPts val="136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Talking about certain events all the</a:t>
            </a:r>
            <a:r>
              <a:rPr sz="2800" spc="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endParaRPr sz="2800" dirty="0">
              <a:latin typeface="Arial"/>
              <a:cs typeface="Arial"/>
            </a:endParaRPr>
          </a:p>
          <a:p>
            <a:pPr marL="375285" marR="459740" indent="-362585">
              <a:lnSpc>
                <a:spcPct val="100000"/>
              </a:lnSpc>
              <a:spcBef>
                <a:spcPts val="1680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Bringing up the topic seemingly “out of the  blue”</a:t>
            </a:r>
            <a:endParaRPr sz="2800" dirty="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Being confused or mistaken about</a:t>
            </a:r>
            <a:r>
              <a:rPr sz="280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details</a:t>
            </a:r>
            <a:endParaRPr sz="2800" dirty="0">
              <a:latin typeface="Arial"/>
              <a:cs typeface="Arial"/>
            </a:endParaRPr>
          </a:p>
          <a:p>
            <a:pPr marL="375285" marR="1190625" indent="-362585">
              <a:lnSpc>
                <a:spcPct val="100000"/>
              </a:lnSpc>
              <a:spcBef>
                <a:spcPts val="1680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Remembering only fragments of what  happened</a:t>
            </a:r>
            <a:endParaRPr sz="2800" dirty="0">
              <a:latin typeface="Arial"/>
              <a:cs typeface="Arial"/>
            </a:endParaRPr>
          </a:p>
          <a:p>
            <a:pPr marL="375285" marR="5080" indent="-362585">
              <a:lnSpc>
                <a:spcPct val="100000"/>
              </a:lnSpc>
              <a:spcBef>
                <a:spcPts val="1680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Avoiding talk about anything remotely related  to the traumatic events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0942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3434" y="1752599"/>
            <a:ext cx="7744766" cy="3018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5285" marR="1032510" indent="-362585">
              <a:lnSpc>
                <a:spcPct val="100000"/>
              </a:lnSpc>
              <a:spcBef>
                <a:spcPts val="10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E830"/>
                </a:solidFill>
                <a:latin typeface="Arial"/>
                <a:cs typeface="Arial"/>
              </a:rPr>
              <a:t>Resilience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ability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recover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from  traumatic</a:t>
            </a:r>
            <a:r>
              <a:rPr sz="27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events.</a:t>
            </a:r>
            <a:endParaRPr sz="2700" dirty="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975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Children who are resilient see themselves</a:t>
            </a:r>
            <a:r>
              <a:rPr sz="27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as:</a:t>
            </a:r>
            <a:endParaRPr sz="2700"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969"/>
              </a:spcBef>
              <a:buSzPct val="109259"/>
              <a:buFont typeface="Wingdings"/>
              <a:buChar char=""/>
              <a:tabLst>
                <a:tab pos="75692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Safe</a:t>
            </a:r>
            <a:endParaRPr sz="2700"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969"/>
              </a:spcBef>
              <a:buSzPct val="109259"/>
              <a:buFont typeface="Wingdings"/>
              <a:buChar char=""/>
              <a:tabLst>
                <a:tab pos="756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Capable</a:t>
            </a:r>
            <a:endParaRPr sz="2700"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969"/>
              </a:spcBef>
              <a:buSzPct val="109259"/>
              <a:buFont typeface="Wingdings"/>
              <a:buChar char=""/>
              <a:tabLst>
                <a:tab pos="756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Lovable</a:t>
            </a:r>
            <a:endParaRPr sz="27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283870" y="154051"/>
            <a:ext cx="7183730" cy="102079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3670"/>
              </a:lnSpc>
              <a:spcBef>
                <a:spcPts val="560"/>
              </a:spcBef>
            </a:pPr>
            <a:r>
              <a:rPr lang="en-US" spc="-5"/>
              <a:t>Recovering from Trauma:  The Role of</a:t>
            </a:r>
            <a:r>
              <a:rPr lang="en-US" spc="-15"/>
              <a:t> </a:t>
            </a:r>
            <a:r>
              <a:rPr lang="en-US" spc="-5"/>
              <a:t>Resilience</a:t>
            </a:r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1043000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28675" y="566673"/>
            <a:ext cx="6072125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>
                <a:solidFill>
                  <a:srgbClr val="FFFF00"/>
                </a:solidFill>
              </a:rPr>
              <a:t>Growing</a:t>
            </a:r>
            <a:r>
              <a:rPr lang="en-US" spc="-40" dirty="0">
                <a:solidFill>
                  <a:srgbClr val="FFFF00"/>
                </a:solidFill>
              </a:rPr>
              <a:t> </a:t>
            </a:r>
            <a:r>
              <a:rPr lang="en-US" spc="-5" dirty="0">
                <a:solidFill>
                  <a:srgbClr val="FFFF00"/>
                </a:solidFill>
              </a:rPr>
              <a:t>Resilience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8675" y="1810045"/>
            <a:ext cx="8610600" cy="4290277"/>
          </a:xfrm>
          <a:prstGeom prst="rect">
            <a:avLst/>
          </a:prstGeom>
        </p:spPr>
        <p:txBody>
          <a:bodyPr vert="horz" wrap="square" lIns="0" tIns="2076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sz="2700" spc="-5" dirty="0">
                <a:solidFill>
                  <a:srgbClr val="FFE700"/>
                </a:solidFill>
                <a:latin typeface="Arial"/>
                <a:cs typeface="Arial"/>
              </a:rPr>
              <a:t>Factors </a:t>
            </a:r>
            <a:r>
              <a:rPr sz="2700" dirty="0">
                <a:solidFill>
                  <a:srgbClr val="FFE700"/>
                </a:solidFill>
                <a:latin typeface="Arial"/>
                <a:cs typeface="Arial"/>
              </a:rPr>
              <a:t>that can increase </a:t>
            </a:r>
            <a:r>
              <a:rPr sz="2700" spc="-5" dirty="0">
                <a:solidFill>
                  <a:srgbClr val="FFE700"/>
                </a:solidFill>
                <a:latin typeface="Arial"/>
                <a:cs typeface="Arial"/>
              </a:rPr>
              <a:t>resilience</a:t>
            </a:r>
            <a:r>
              <a:rPr sz="2700" spc="-50" dirty="0">
                <a:solidFill>
                  <a:srgbClr val="FFE700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E700"/>
                </a:solidFill>
                <a:latin typeface="Arial"/>
                <a:cs typeface="Arial"/>
              </a:rPr>
              <a:t>include:</a:t>
            </a:r>
            <a:endParaRPr sz="2700" dirty="0">
              <a:latin typeface="Arial"/>
              <a:cs typeface="Arial"/>
            </a:endParaRPr>
          </a:p>
          <a:p>
            <a:pPr marL="756285" marR="417195" indent="-362585">
              <a:lnSpc>
                <a:spcPct val="100000"/>
              </a:lnSpc>
              <a:spcBef>
                <a:spcPts val="1945"/>
              </a:spcBef>
              <a:buSzPct val="109259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strong relationship with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least one</a:t>
            </a:r>
            <a:r>
              <a:rPr sz="27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competent, 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caring</a:t>
            </a:r>
            <a:r>
              <a:rPr sz="27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adult</a:t>
            </a:r>
            <a:endParaRPr sz="2700" dirty="0">
              <a:latin typeface="Arial"/>
              <a:cs typeface="Arial"/>
            </a:endParaRPr>
          </a:p>
          <a:p>
            <a:pPr marL="756285" indent="-362585">
              <a:lnSpc>
                <a:spcPct val="100000"/>
              </a:lnSpc>
              <a:spcBef>
                <a:spcPts val="969"/>
              </a:spcBef>
              <a:buSzPct val="109259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Feeling connected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 positive role</a:t>
            </a:r>
            <a:r>
              <a:rPr sz="270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model/mentor</a:t>
            </a:r>
            <a:endParaRPr sz="2700" dirty="0">
              <a:latin typeface="Arial"/>
              <a:cs typeface="Arial"/>
            </a:endParaRPr>
          </a:p>
          <a:p>
            <a:pPr marL="756285" indent="-362585">
              <a:lnSpc>
                <a:spcPct val="100000"/>
              </a:lnSpc>
              <a:spcBef>
                <a:spcPts val="969"/>
              </a:spcBef>
              <a:buSzPct val="109259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Having talents/abilities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nurtured and</a:t>
            </a:r>
            <a:r>
              <a:rPr sz="27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appreciated</a:t>
            </a:r>
            <a:endParaRPr sz="2700" dirty="0">
              <a:latin typeface="Arial"/>
              <a:cs typeface="Arial"/>
            </a:endParaRPr>
          </a:p>
          <a:p>
            <a:pPr marL="756285" indent="-362585">
              <a:lnSpc>
                <a:spcPct val="100000"/>
              </a:lnSpc>
              <a:spcBef>
                <a:spcPts val="969"/>
              </a:spcBef>
              <a:buSzPct val="109259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Feeling some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control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over </a:t>
            </a:r>
            <a:r>
              <a:rPr sz="2700" spc="-15" dirty="0">
                <a:solidFill>
                  <a:srgbClr val="FFFFFF"/>
                </a:solidFill>
                <a:latin typeface="Arial"/>
                <a:cs typeface="Arial"/>
              </a:rPr>
              <a:t>one’s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own</a:t>
            </a:r>
            <a:r>
              <a:rPr sz="27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life</a:t>
            </a:r>
            <a:endParaRPr sz="2700" dirty="0">
              <a:latin typeface="Arial"/>
              <a:cs typeface="Arial"/>
            </a:endParaRPr>
          </a:p>
          <a:p>
            <a:pPr marL="756285" indent="-362585">
              <a:lnSpc>
                <a:spcPct val="100000"/>
              </a:lnSpc>
              <a:spcBef>
                <a:spcPts val="965"/>
              </a:spcBef>
              <a:buSzPct val="109259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Having a sense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belonging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700" spc="-25" dirty="0">
                <a:solidFill>
                  <a:srgbClr val="FFFFFF"/>
                </a:solidFill>
                <a:latin typeface="Arial"/>
                <a:cs typeface="Arial"/>
              </a:rPr>
              <a:t>community,</a:t>
            </a:r>
            <a:r>
              <a:rPr sz="27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group,</a:t>
            </a:r>
            <a:endParaRPr sz="2700" dirty="0">
              <a:latin typeface="Arial"/>
              <a:cs typeface="Arial"/>
            </a:endParaRPr>
          </a:p>
          <a:p>
            <a:pPr marL="756285">
              <a:lnSpc>
                <a:spcPct val="100000"/>
              </a:lnSpc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or cause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larger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than</a:t>
            </a:r>
            <a:r>
              <a:rPr sz="27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oneself</a:t>
            </a:r>
            <a:endParaRPr sz="2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0851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236520" y="529844"/>
            <a:ext cx="776448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>
                <a:solidFill>
                  <a:srgbClr val="FFFF00"/>
                </a:solidFill>
              </a:rPr>
              <a:t>Trauma Derails</a:t>
            </a:r>
            <a:r>
              <a:rPr lang="en-US" spc="-65" dirty="0">
                <a:solidFill>
                  <a:srgbClr val="FFFF00"/>
                </a:solidFill>
              </a:rPr>
              <a:t> </a:t>
            </a:r>
            <a:r>
              <a:rPr lang="en-US" spc="-5" dirty="0">
                <a:solidFill>
                  <a:srgbClr val="FFFF00"/>
                </a:solidFill>
              </a:rPr>
              <a:t>Development</a:t>
            </a:r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457200" y="1219135"/>
            <a:ext cx="8458200" cy="49028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7630" marR="1239520">
              <a:spcBef>
                <a:spcPts val="100"/>
              </a:spcBef>
            </a:pPr>
            <a:r>
              <a:rPr lang="en-US" spc="-5" dirty="0"/>
              <a:t>Exposure </a:t>
            </a:r>
            <a:r>
              <a:rPr lang="en-US" dirty="0"/>
              <a:t>to </a:t>
            </a:r>
            <a:r>
              <a:rPr lang="en-US" spc="-5" dirty="0"/>
              <a:t>trauma causes the brain </a:t>
            </a:r>
            <a:r>
              <a:rPr lang="en-US" dirty="0"/>
              <a:t>to </a:t>
            </a:r>
            <a:r>
              <a:rPr lang="en-US" spc="-5" dirty="0"/>
              <a:t>develop in  a way that will help the child survive in a  dangerous</a:t>
            </a:r>
            <a:r>
              <a:rPr lang="en-US" spc="-75" dirty="0"/>
              <a:t> </a:t>
            </a:r>
            <a:r>
              <a:rPr lang="en-US" spc="-5" dirty="0"/>
              <a:t>world:</a:t>
            </a:r>
          </a:p>
          <a:p>
            <a:pPr marL="74930"/>
            <a:endParaRPr lang="en-US" sz="2500" dirty="0">
              <a:latin typeface="Times New Roman"/>
              <a:cs typeface="Times New Roman"/>
            </a:endParaRPr>
          </a:p>
          <a:p>
            <a:pPr marL="831215" indent="-362585">
              <a:buSzPct val="108928"/>
              <a:buFont typeface="Wingdings"/>
              <a:buChar char=""/>
              <a:tabLst>
                <a:tab pos="831850" algn="l"/>
                <a:tab pos="832485" algn="l"/>
              </a:tabLst>
            </a:pPr>
            <a:r>
              <a:rPr lang="en-US" sz="2800" spc="-10" dirty="0">
                <a:solidFill>
                  <a:srgbClr val="FFFFFF"/>
                </a:solidFill>
              </a:rPr>
              <a:t>On </a:t>
            </a:r>
            <a:r>
              <a:rPr lang="en-US" sz="2800" spc="-5" dirty="0">
                <a:solidFill>
                  <a:srgbClr val="FFFFFF"/>
                </a:solidFill>
              </a:rPr>
              <a:t>constant alert for</a:t>
            </a:r>
            <a:r>
              <a:rPr lang="en-US" sz="2800" spc="50" dirty="0">
                <a:solidFill>
                  <a:srgbClr val="FFFFFF"/>
                </a:solidFill>
              </a:rPr>
              <a:t> </a:t>
            </a:r>
            <a:r>
              <a:rPr lang="en-US" sz="2800" spc="-5" dirty="0">
                <a:solidFill>
                  <a:srgbClr val="FFFFFF"/>
                </a:solidFill>
              </a:rPr>
              <a:t>danger</a:t>
            </a:r>
            <a:endParaRPr lang="en-US" sz="2800" dirty="0"/>
          </a:p>
          <a:p>
            <a:pPr marL="831215" indent="-362585">
              <a:spcBef>
                <a:spcPts val="1675"/>
              </a:spcBef>
              <a:buSzPct val="108928"/>
              <a:buFont typeface="Wingdings"/>
              <a:buChar char=""/>
              <a:tabLst>
                <a:tab pos="831850" algn="l"/>
                <a:tab pos="832485" algn="l"/>
              </a:tabLst>
            </a:pPr>
            <a:r>
              <a:rPr lang="en-US" sz="2800" spc="-5" dirty="0">
                <a:solidFill>
                  <a:srgbClr val="FFFFFF"/>
                </a:solidFill>
              </a:rPr>
              <a:t>Quick to react to threats (fight, flight,</a:t>
            </a:r>
            <a:r>
              <a:rPr lang="en-US" sz="2800" spc="114" dirty="0">
                <a:solidFill>
                  <a:srgbClr val="FFFFFF"/>
                </a:solidFill>
              </a:rPr>
              <a:t> </a:t>
            </a:r>
            <a:r>
              <a:rPr lang="en-US" sz="2800" spc="-5" dirty="0">
                <a:solidFill>
                  <a:srgbClr val="FFFFFF"/>
                </a:solidFill>
              </a:rPr>
              <a:t>freeze)</a:t>
            </a:r>
            <a:endParaRPr lang="en-US" sz="2800" dirty="0"/>
          </a:p>
          <a:p>
            <a:pPr marL="163830" marR="1126490">
              <a:spcBef>
                <a:spcPts val="2400"/>
              </a:spcBef>
            </a:pPr>
            <a:r>
              <a:rPr lang="en-US" spc="-10" dirty="0">
                <a:solidFill>
                  <a:srgbClr val="FFFF00"/>
                </a:solidFill>
              </a:rPr>
              <a:t>The </a:t>
            </a:r>
            <a:r>
              <a:rPr lang="en-US" spc="-5" dirty="0">
                <a:solidFill>
                  <a:srgbClr val="FFFF00"/>
                </a:solidFill>
              </a:rPr>
              <a:t>stress hormones produced during trauma also  interfere with the development of higher brain  functions</a:t>
            </a:r>
            <a:r>
              <a:rPr lang="en-US" spc="-5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1908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12521" y="115951"/>
            <a:ext cx="4388485" cy="103568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3879"/>
              </a:lnSpc>
              <a:spcBef>
                <a:spcPts val="390"/>
              </a:spcBef>
            </a:pPr>
            <a:r>
              <a:rPr lang="en-US" spc="-5"/>
              <a:t>Types of Trauma:  What About</a:t>
            </a:r>
            <a:r>
              <a:rPr lang="en-US" spc="-50"/>
              <a:t> </a:t>
            </a:r>
            <a:r>
              <a:rPr lang="en-US" spc="-5"/>
              <a:t>Neglect?</a:t>
            </a:r>
            <a:endParaRPr lang="en-US"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769721" y="1647187"/>
            <a:ext cx="7627620" cy="3270250"/>
          </a:xfrm>
          <a:prstGeom prst="rect">
            <a:avLst/>
          </a:prstGeom>
        </p:spPr>
        <p:txBody>
          <a:bodyPr vert="horz" wrap="square" lIns="0" tIns="170180" rIns="0" bIns="0" rtlCol="0">
            <a:spAutoFit/>
          </a:bodyPr>
          <a:lstStyle/>
          <a:p>
            <a:pPr marL="375285" indent="-362585">
              <a:lnSpc>
                <a:spcPct val="100000"/>
              </a:lnSpc>
              <a:spcBef>
                <a:spcPts val="134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Failure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provide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for a child’s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basic</a:t>
            </a:r>
            <a:r>
              <a:rPr sz="27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Arial"/>
                <a:cs typeface="Arial"/>
              </a:rPr>
              <a:t>needs</a:t>
            </a:r>
            <a:endParaRPr sz="2700">
              <a:latin typeface="Arial"/>
              <a:cs typeface="Arial"/>
            </a:endParaRPr>
          </a:p>
          <a:p>
            <a:pPr marL="375285" marR="5080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Perceived as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trauma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by an infant or young child  completely dependent on adults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27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care</a:t>
            </a:r>
            <a:endParaRPr sz="27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Opens the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door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other traumatic events</a:t>
            </a:r>
            <a:endParaRPr sz="27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May reduce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 child’s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ability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recover</a:t>
            </a:r>
            <a:r>
              <a:rPr sz="27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from</a:t>
            </a:r>
            <a:endParaRPr sz="2700">
              <a:latin typeface="Arial"/>
              <a:cs typeface="Arial"/>
            </a:endParaRPr>
          </a:p>
          <a:p>
            <a:pPr marL="375285">
              <a:lnSpc>
                <a:spcPct val="100000"/>
              </a:lnSpc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trauma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43390" y="6909917"/>
            <a:ext cx="1752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8E82E"/>
                </a:solidFill>
                <a:latin typeface="Franklin Gothic Book"/>
                <a:cs typeface="Franklin Gothic Book"/>
              </a:rPr>
              <a:t>6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906768" y="3810000"/>
            <a:ext cx="2694431" cy="2743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46526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43390" y="6909917"/>
            <a:ext cx="1752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8E82E"/>
                </a:solidFill>
                <a:latin typeface="Franklin Gothic Book"/>
                <a:cs typeface="Franklin Gothic Book"/>
              </a:rPr>
              <a:t>8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3521" y="1723387"/>
            <a:ext cx="3398520" cy="3070860"/>
          </a:xfrm>
          <a:prstGeom prst="rect">
            <a:avLst/>
          </a:prstGeom>
        </p:spPr>
        <p:txBody>
          <a:bodyPr vert="horz" wrap="square" lIns="0" tIns="170180" rIns="0" bIns="0" rtlCol="0">
            <a:spAutoFit/>
          </a:bodyPr>
          <a:lstStyle/>
          <a:p>
            <a:pPr marL="451484" indent="-438784">
              <a:lnSpc>
                <a:spcPct val="100000"/>
              </a:lnSpc>
              <a:spcBef>
                <a:spcPts val="1340"/>
              </a:spcBef>
              <a:buSzPct val="109259"/>
              <a:buFont typeface="Wingdings"/>
              <a:buChar char=""/>
              <a:tabLst>
                <a:tab pos="451484" algn="l"/>
                <a:tab pos="45212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Acute</a:t>
            </a:r>
            <a:endParaRPr sz="27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469900" algn="l"/>
                <a:tab pos="470534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Chronic</a:t>
            </a:r>
            <a:endParaRPr sz="27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469900" algn="l"/>
                <a:tab pos="470534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Complex</a:t>
            </a:r>
            <a:endParaRPr sz="27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469900" algn="l"/>
                <a:tab pos="470534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Neglect</a:t>
            </a:r>
            <a:endParaRPr sz="27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469900" algn="l"/>
                <a:tab pos="470534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What don’t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7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know?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/>
          </p:cNvSpPr>
          <p:nvPr/>
        </p:nvSpPr>
        <p:spPr>
          <a:xfrm>
            <a:off x="358546" y="143967"/>
            <a:ext cx="4062729" cy="15125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875"/>
              </a:lnSpc>
              <a:spcBef>
                <a:spcPts val="95"/>
              </a:spcBef>
            </a:pPr>
            <a:r>
              <a:rPr lang="en-US" spc="-5" dirty="0"/>
              <a:t>My </a:t>
            </a:r>
            <a:r>
              <a:rPr lang="en-US" spc="-25" dirty="0"/>
              <a:t>Child’s</a:t>
            </a:r>
            <a:r>
              <a:rPr lang="en-US" spc="-60" dirty="0"/>
              <a:t> </a:t>
            </a:r>
            <a:r>
              <a:rPr lang="en-US" spc="-35" dirty="0"/>
              <a:t>Traumas</a:t>
            </a:r>
          </a:p>
          <a:p>
            <a:pPr marL="12700">
              <a:lnSpc>
                <a:spcPts val="3875"/>
              </a:lnSpc>
            </a:pPr>
            <a:r>
              <a:rPr lang="en-US" spc="-5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1832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3903" y="1626489"/>
            <a:ext cx="7520305" cy="40563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12775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E830"/>
                </a:solidFill>
                <a:latin typeface="Arial"/>
                <a:cs typeface="Arial"/>
              </a:rPr>
              <a:t>Long-term trauma can interfere with healthy  development and </a:t>
            </a:r>
            <a:r>
              <a:rPr sz="2800" spc="-10" dirty="0">
                <a:solidFill>
                  <a:srgbClr val="FFE830"/>
                </a:solidFill>
                <a:latin typeface="Arial"/>
                <a:cs typeface="Arial"/>
              </a:rPr>
              <a:t>affect </a:t>
            </a:r>
            <a:r>
              <a:rPr sz="2800" spc="-5" dirty="0">
                <a:solidFill>
                  <a:srgbClr val="FFE830"/>
                </a:solidFill>
                <a:latin typeface="Arial"/>
                <a:cs typeface="Arial"/>
              </a:rPr>
              <a:t>a </a:t>
            </a:r>
            <a:r>
              <a:rPr sz="2800" spc="-10" dirty="0">
                <a:solidFill>
                  <a:srgbClr val="FFE830"/>
                </a:solidFill>
                <a:latin typeface="Arial"/>
                <a:cs typeface="Arial"/>
              </a:rPr>
              <a:t>child’s:</a:t>
            </a:r>
            <a:endParaRPr sz="2800">
              <a:latin typeface="Arial"/>
              <a:cs typeface="Arial"/>
            </a:endParaRPr>
          </a:p>
          <a:p>
            <a:pPr marL="598805" indent="-362585">
              <a:lnSpc>
                <a:spcPct val="100000"/>
              </a:lnSpc>
              <a:spcBef>
                <a:spcPts val="2280"/>
              </a:spcBef>
              <a:buSzPct val="109259"/>
              <a:buFont typeface="Wingdings"/>
              <a:buChar char=""/>
              <a:tabLst>
                <a:tab pos="598805" algn="l"/>
                <a:tab pos="59944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Ability to trust</a:t>
            </a:r>
            <a:r>
              <a:rPr sz="27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others</a:t>
            </a:r>
            <a:endParaRPr sz="2700">
              <a:latin typeface="Arial"/>
              <a:cs typeface="Arial"/>
            </a:endParaRPr>
          </a:p>
          <a:p>
            <a:pPr marL="59880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598805" algn="l"/>
                <a:tab pos="59944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Sense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personal</a:t>
            </a:r>
            <a:r>
              <a:rPr sz="27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safety</a:t>
            </a:r>
            <a:endParaRPr sz="2700">
              <a:latin typeface="Arial"/>
              <a:cs typeface="Arial"/>
            </a:endParaRPr>
          </a:p>
          <a:p>
            <a:pPr marL="59880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598805" algn="l"/>
                <a:tab pos="59944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Ability 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manage</a:t>
            </a:r>
            <a:r>
              <a:rPr sz="27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emotions</a:t>
            </a:r>
            <a:endParaRPr sz="2700">
              <a:latin typeface="Arial"/>
              <a:cs typeface="Arial"/>
            </a:endParaRPr>
          </a:p>
          <a:p>
            <a:pPr marL="59880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598805" algn="l"/>
                <a:tab pos="59944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Ability 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navigate and adjust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15" dirty="0">
                <a:solidFill>
                  <a:srgbClr val="FFFFFF"/>
                </a:solidFill>
                <a:latin typeface="Arial"/>
                <a:cs typeface="Arial"/>
              </a:rPr>
              <a:t>life’s</a:t>
            </a:r>
            <a:r>
              <a:rPr sz="27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changes</a:t>
            </a:r>
            <a:endParaRPr sz="2700">
              <a:latin typeface="Arial"/>
              <a:cs typeface="Arial"/>
            </a:endParaRPr>
          </a:p>
          <a:p>
            <a:pPr marL="598805" indent="-362585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598805" algn="l"/>
                <a:tab pos="59944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Physical and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emotional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responses to</a:t>
            </a:r>
            <a:r>
              <a:rPr sz="27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stress</a:t>
            </a:r>
            <a:endParaRPr sz="27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393903" y="381347"/>
            <a:ext cx="8404148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/>
              <a:t>How </a:t>
            </a:r>
            <a:r>
              <a:rPr lang="en-US" spc="-5" dirty="0">
                <a:solidFill>
                  <a:srgbClr val="FFE830"/>
                </a:solidFill>
              </a:rPr>
              <a:t>Children </a:t>
            </a:r>
            <a:r>
              <a:rPr lang="en-US" spc="-5" dirty="0"/>
              <a:t>Respond to</a:t>
            </a:r>
            <a:r>
              <a:rPr lang="en-US" spc="5" dirty="0"/>
              <a:t> </a:t>
            </a:r>
            <a:r>
              <a:rPr lang="en-US" spc="-35" dirty="0"/>
              <a:t>Trauma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371939" y="5682868"/>
            <a:ext cx="1440180" cy="9053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(Continued)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4407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12520" y="219836"/>
            <a:ext cx="8221879" cy="876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950"/>
              </a:lnSpc>
              <a:spcBef>
                <a:spcPts val="95"/>
              </a:spcBef>
            </a:pPr>
            <a:r>
              <a:rPr lang="en-US" spc="-5"/>
              <a:t>How </a:t>
            </a:r>
            <a:r>
              <a:rPr lang="en-US" spc="-5">
                <a:solidFill>
                  <a:srgbClr val="FFE830"/>
                </a:solidFill>
              </a:rPr>
              <a:t>Children </a:t>
            </a:r>
            <a:r>
              <a:rPr lang="en-US" spc="-5"/>
              <a:t>Respond to</a:t>
            </a:r>
            <a:r>
              <a:rPr lang="en-US" spc="5"/>
              <a:t> </a:t>
            </a:r>
            <a:r>
              <a:rPr lang="en-US" spc="-5"/>
              <a:t>Trauma</a:t>
            </a:r>
          </a:p>
          <a:p>
            <a:pPr marL="12700">
              <a:lnSpc>
                <a:spcPts val="2750"/>
              </a:lnSpc>
            </a:pPr>
            <a:r>
              <a:rPr lang="en-US" sz="2400" i="1" spc="-5">
                <a:latin typeface="Arial"/>
                <a:cs typeface="Arial"/>
              </a:rPr>
              <a:t>(Continued)</a:t>
            </a:r>
            <a:endParaRPr lang="en-US"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306349" y="1622308"/>
            <a:ext cx="10585927" cy="5261055"/>
          </a:xfrm>
          <a:prstGeom prst="rect">
            <a:avLst/>
          </a:prstGeom>
        </p:spPr>
        <p:txBody>
          <a:bodyPr vert="horz" wrap="square" lIns="0" tIns="120014" rIns="0" bIns="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6520">
              <a:spcBef>
                <a:spcPts val="944"/>
              </a:spcBef>
            </a:pPr>
            <a:r>
              <a:rPr lang="en-US" spc="-5"/>
              <a:t>A </a:t>
            </a:r>
            <a:r>
              <a:rPr lang="en-US" spc="-10"/>
              <a:t>child’s </a:t>
            </a:r>
            <a:r>
              <a:rPr lang="en-US" spc="-5"/>
              <a:t>reactions to trauma will vary depending</a:t>
            </a:r>
            <a:r>
              <a:rPr lang="en-US" spc="25"/>
              <a:t> </a:t>
            </a:r>
            <a:r>
              <a:rPr lang="en-US" spc="-5"/>
              <a:t>on:</a:t>
            </a:r>
          </a:p>
          <a:p>
            <a:pPr marL="762635" indent="-363220">
              <a:spcBef>
                <a:spcPts val="1220"/>
              </a:spcBef>
              <a:buSzPct val="108928"/>
              <a:buFont typeface="Wingdings"/>
              <a:buChar char=""/>
              <a:tabLst>
                <a:tab pos="762635" algn="l"/>
                <a:tab pos="763270" algn="l"/>
              </a:tabLst>
            </a:pPr>
            <a:r>
              <a:rPr lang="en-US" spc="-5">
                <a:solidFill>
                  <a:srgbClr val="FFFFFF"/>
                </a:solidFill>
              </a:rPr>
              <a:t>Age and developmental</a:t>
            </a:r>
            <a:r>
              <a:rPr lang="en-US" spc="50">
                <a:solidFill>
                  <a:srgbClr val="FFFFFF"/>
                </a:solidFill>
              </a:rPr>
              <a:t> </a:t>
            </a:r>
            <a:r>
              <a:rPr lang="en-US" spc="-5">
                <a:solidFill>
                  <a:srgbClr val="FFFFFF"/>
                </a:solidFill>
              </a:rPr>
              <a:t>stage</a:t>
            </a:r>
          </a:p>
          <a:p>
            <a:pPr marL="762635" indent="-363220">
              <a:spcBef>
                <a:spcPts val="1175"/>
              </a:spcBef>
              <a:buSzPct val="108928"/>
              <a:buFont typeface="Wingdings"/>
              <a:buChar char=""/>
              <a:tabLst>
                <a:tab pos="762635" algn="l"/>
                <a:tab pos="763270" algn="l"/>
              </a:tabLst>
            </a:pPr>
            <a:r>
              <a:rPr lang="en-US" spc="-5">
                <a:solidFill>
                  <a:srgbClr val="FFFFFF"/>
                </a:solidFill>
              </a:rPr>
              <a:t>Temperament</a:t>
            </a:r>
          </a:p>
          <a:p>
            <a:pPr marL="762635" indent="-363220">
              <a:spcBef>
                <a:spcPts val="1175"/>
              </a:spcBef>
              <a:buSzPct val="108928"/>
              <a:buFont typeface="Wingdings"/>
              <a:buChar char=""/>
              <a:tabLst>
                <a:tab pos="762635" algn="l"/>
                <a:tab pos="763270" algn="l"/>
              </a:tabLst>
            </a:pPr>
            <a:r>
              <a:rPr lang="en-US" spc="-5">
                <a:solidFill>
                  <a:srgbClr val="FFFFFF"/>
                </a:solidFill>
              </a:rPr>
              <a:t>Perception of the danger</a:t>
            </a:r>
            <a:r>
              <a:rPr lang="en-US" spc="55">
                <a:solidFill>
                  <a:srgbClr val="FFFFFF"/>
                </a:solidFill>
              </a:rPr>
              <a:t> </a:t>
            </a:r>
            <a:r>
              <a:rPr lang="en-US" spc="-5">
                <a:solidFill>
                  <a:srgbClr val="FFFFFF"/>
                </a:solidFill>
              </a:rPr>
              <a:t>faced</a:t>
            </a:r>
          </a:p>
          <a:p>
            <a:pPr marL="762635" indent="-363220">
              <a:spcBef>
                <a:spcPts val="1175"/>
              </a:spcBef>
              <a:buSzPct val="108928"/>
              <a:buFont typeface="Wingdings"/>
              <a:buChar char=""/>
              <a:tabLst>
                <a:tab pos="762635" algn="l"/>
                <a:tab pos="763270" algn="l"/>
              </a:tabLst>
            </a:pPr>
            <a:r>
              <a:rPr lang="en-US" spc="-5">
                <a:solidFill>
                  <a:srgbClr val="FFFFFF"/>
                </a:solidFill>
              </a:rPr>
              <a:t>Trauma history (cumulative</a:t>
            </a:r>
            <a:r>
              <a:rPr lang="en-US" spc="80">
                <a:solidFill>
                  <a:srgbClr val="FFFFFF"/>
                </a:solidFill>
              </a:rPr>
              <a:t> </a:t>
            </a:r>
            <a:r>
              <a:rPr lang="en-US" spc="-5">
                <a:solidFill>
                  <a:srgbClr val="FFFFFF"/>
                </a:solidFill>
              </a:rPr>
              <a:t>effects)</a:t>
            </a:r>
          </a:p>
          <a:p>
            <a:pPr marL="762635" indent="-363220">
              <a:spcBef>
                <a:spcPts val="1170"/>
              </a:spcBef>
              <a:buSzPct val="108928"/>
              <a:buFont typeface="Wingdings"/>
              <a:buChar char=""/>
              <a:tabLst>
                <a:tab pos="762635" algn="l"/>
                <a:tab pos="763270" algn="l"/>
              </a:tabLst>
            </a:pPr>
            <a:r>
              <a:rPr lang="en-US" spc="-5">
                <a:solidFill>
                  <a:srgbClr val="FFFFFF"/>
                </a:solidFill>
              </a:rPr>
              <a:t>Adversities faced following the</a:t>
            </a:r>
            <a:r>
              <a:rPr lang="en-US" spc="65">
                <a:solidFill>
                  <a:srgbClr val="FFFFFF"/>
                </a:solidFill>
              </a:rPr>
              <a:t> </a:t>
            </a:r>
            <a:r>
              <a:rPr lang="en-US" spc="-5">
                <a:solidFill>
                  <a:srgbClr val="FFFFFF"/>
                </a:solidFill>
              </a:rPr>
              <a:t>trauma</a:t>
            </a:r>
          </a:p>
          <a:p>
            <a:pPr marL="762635" marR="1988185" indent="-363220">
              <a:spcBef>
                <a:spcPts val="1175"/>
              </a:spcBef>
              <a:buSzPct val="108928"/>
              <a:buFont typeface="Wingdings"/>
              <a:buChar char=""/>
              <a:tabLst>
                <a:tab pos="762635" algn="l"/>
                <a:tab pos="763270" algn="l"/>
              </a:tabLst>
            </a:pPr>
            <a:r>
              <a:rPr lang="en-US" spc="-5">
                <a:solidFill>
                  <a:srgbClr val="FFFFFF"/>
                </a:solidFill>
              </a:rPr>
              <a:t>Availability of adults who can offer help,  reassurance, and</a:t>
            </a:r>
            <a:r>
              <a:rPr lang="en-US" spc="30">
                <a:solidFill>
                  <a:srgbClr val="FFFFFF"/>
                </a:solidFill>
              </a:rPr>
              <a:t> </a:t>
            </a:r>
            <a:r>
              <a:rPr lang="en-US" spc="-5">
                <a:solidFill>
                  <a:srgbClr val="FFFFFF"/>
                </a:solidFill>
              </a:rPr>
              <a:t>protection</a:t>
            </a:r>
          </a:p>
          <a:p>
            <a:pPr marL="83820" marR="5080" algn="r">
              <a:spcBef>
                <a:spcPts val="10"/>
              </a:spcBef>
            </a:pPr>
            <a:r>
              <a:rPr lang="en-US" sz="1800" i="1" spc="-5">
                <a:latin typeface="Arial"/>
                <a:cs typeface="Arial"/>
              </a:rPr>
              <a:t>(C</a:t>
            </a:r>
            <a:r>
              <a:rPr lang="en-US" sz="1800" i="1" spc="-15">
                <a:latin typeface="Arial"/>
                <a:cs typeface="Arial"/>
              </a:rPr>
              <a:t>o</a:t>
            </a:r>
            <a:r>
              <a:rPr lang="en-US" sz="1800" i="1" spc="-5">
                <a:latin typeface="Arial"/>
                <a:cs typeface="Arial"/>
              </a:rPr>
              <a:t>nti</a:t>
            </a:r>
            <a:r>
              <a:rPr lang="en-US" sz="1800" i="1" spc="-15">
                <a:latin typeface="Arial"/>
                <a:cs typeface="Arial"/>
              </a:rPr>
              <a:t>n</a:t>
            </a:r>
            <a:r>
              <a:rPr lang="en-US" sz="1800" i="1" spc="-5">
                <a:latin typeface="Arial"/>
                <a:cs typeface="Arial"/>
              </a:rPr>
              <a:t>u</a:t>
            </a:r>
            <a:r>
              <a:rPr lang="en-US" sz="1800" i="1" spc="-15">
                <a:latin typeface="Arial"/>
                <a:cs typeface="Arial"/>
              </a:rPr>
              <a:t>e</a:t>
            </a:r>
            <a:r>
              <a:rPr lang="en-US" sz="1800" i="1" spc="-5">
                <a:latin typeface="Arial"/>
                <a:cs typeface="Arial"/>
              </a:rPr>
              <a:t>d)</a:t>
            </a:r>
            <a:endParaRPr lang="en-US" sz="1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2184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60774" y="1632802"/>
            <a:ext cx="4323039" cy="2422525"/>
          </a:xfrm>
          <a:prstGeom prst="rect">
            <a:avLst/>
          </a:prstGeom>
        </p:spPr>
        <p:txBody>
          <a:bodyPr vert="horz" wrap="square" lIns="0" tIns="2330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35"/>
              </a:spcBef>
            </a:pPr>
            <a:r>
              <a:rPr sz="2700" b="1" spc="-5" dirty="0">
                <a:solidFill>
                  <a:srgbClr val="FFE830"/>
                </a:solidFill>
                <a:latin typeface="Arial"/>
                <a:cs typeface="Arial"/>
              </a:rPr>
              <a:t>Hyperarousal:</a:t>
            </a:r>
            <a:endParaRPr sz="2700">
              <a:latin typeface="Arial"/>
              <a:cs typeface="Arial"/>
            </a:endParaRPr>
          </a:p>
          <a:p>
            <a:pPr marL="380365" indent="-362585">
              <a:lnSpc>
                <a:spcPct val="100000"/>
              </a:lnSpc>
              <a:spcBef>
                <a:spcPts val="2170"/>
              </a:spcBef>
              <a:buSzPct val="109259"/>
              <a:buFont typeface="Wingdings"/>
              <a:buChar char=""/>
              <a:tabLst>
                <a:tab pos="380365" algn="l"/>
                <a:tab pos="38100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Nervousness</a:t>
            </a:r>
            <a:endParaRPr sz="2700">
              <a:latin typeface="Arial"/>
              <a:cs typeface="Arial"/>
            </a:endParaRPr>
          </a:p>
          <a:p>
            <a:pPr marL="380365" indent="-362585">
              <a:lnSpc>
                <a:spcPct val="100000"/>
              </a:lnSpc>
              <a:spcBef>
                <a:spcPts val="969"/>
              </a:spcBef>
              <a:buSzPct val="109259"/>
              <a:buFont typeface="Wingdings"/>
              <a:buChar char=""/>
              <a:tabLst>
                <a:tab pos="380365" algn="l"/>
                <a:tab pos="38100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Jumpiness</a:t>
            </a:r>
            <a:endParaRPr sz="2700">
              <a:latin typeface="Arial"/>
              <a:cs typeface="Arial"/>
            </a:endParaRPr>
          </a:p>
          <a:p>
            <a:pPr marL="380365" indent="-362585">
              <a:lnSpc>
                <a:spcPct val="100000"/>
              </a:lnSpc>
              <a:spcBef>
                <a:spcPts val="970"/>
              </a:spcBef>
              <a:buSzPct val="109259"/>
              <a:buFont typeface="Wingdings"/>
              <a:buChar char=""/>
              <a:tabLst>
                <a:tab pos="380365" algn="l"/>
                <a:tab pos="38100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Quickness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7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startle</a:t>
            </a:r>
            <a:endParaRPr sz="27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12521" y="1632802"/>
            <a:ext cx="3219065" cy="44095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211582" y="5919804"/>
            <a:ext cx="1544461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(C</a:t>
            </a:r>
            <a:r>
              <a:rPr sz="1800" i="1" spc="-15" dirty="0">
                <a:solidFill>
                  <a:srgbClr val="FFE830"/>
                </a:solidFill>
                <a:latin typeface="Arial"/>
                <a:cs typeface="Arial"/>
              </a:rPr>
              <a:t>o</a:t>
            </a: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nti</a:t>
            </a:r>
            <a:r>
              <a:rPr sz="1800" i="1" spc="-15" dirty="0">
                <a:solidFill>
                  <a:srgbClr val="FFE830"/>
                </a:solidFill>
                <a:latin typeface="Arial"/>
                <a:cs typeface="Arial"/>
              </a:rPr>
              <a:t>n</a:t>
            </a: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u</a:t>
            </a:r>
            <a:r>
              <a:rPr sz="1800" i="1" spc="-15" dirty="0">
                <a:solidFill>
                  <a:srgbClr val="FFE830"/>
                </a:solidFill>
                <a:latin typeface="Arial"/>
                <a:cs typeface="Arial"/>
              </a:rPr>
              <a:t>e</a:t>
            </a: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d)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/>
          </p:cNvSpPr>
          <p:nvPr/>
        </p:nvSpPr>
        <p:spPr>
          <a:xfrm>
            <a:off x="312521" y="219836"/>
            <a:ext cx="8831479" cy="876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950"/>
              </a:lnSpc>
              <a:spcBef>
                <a:spcPts val="95"/>
              </a:spcBef>
            </a:pPr>
            <a:r>
              <a:rPr lang="en-US" spc="-5"/>
              <a:t>How </a:t>
            </a:r>
            <a:r>
              <a:rPr lang="en-US" spc="-5">
                <a:solidFill>
                  <a:srgbClr val="FFE830"/>
                </a:solidFill>
              </a:rPr>
              <a:t>Children </a:t>
            </a:r>
            <a:r>
              <a:rPr lang="en-US" spc="-5"/>
              <a:t>Respond to</a:t>
            </a:r>
            <a:r>
              <a:rPr lang="en-US"/>
              <a:t> </a:t>
            </a:r>
            <a:r>
              <a:rPr lang="en-US" spc="-35"/>
              <a:t>Trauma</a:t>
            </a:r>
          </a:p>
          <a:p>
            <a:pPr marL="12700">
              <a:lnSpc>
                <a:spcPts val="2750"/>
              </a:lnSpc>
            </a:pPr>
            <a:r>
              <a:rPr lang="en-US" sz="2400" i="1" spc="-5">
                <a:latin typeface="Arial"/>
                <a:cs typeface="Arial"/>
              </a:rPr>
              <a:t>(Continued)</a:t>
            </a:r>
            <a:endParaRPr lang="en-US"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1757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533400" y="1075019"/>
            <a:ext cx="8244255" cy="5050742"/>
          </a:xfrm>
          <a:prstGeom prst="rect">
            <a:avLst/>
          </a:prstGeom>
        </p:spPr>
        <p:txBody>
          <a:bodyPr vert="horz" wrap="square" lIns="0" tIns="231775" rIns="0" bIns="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361054">
              <a:spcBef>
                <a:spcPts val="1825"/>
              </a:spcBef>
            </a:pPr>
            <a:r>
              <a:rPr lang="en-US" spc="-15" dirty="0"/>
              <a:t>Avoidance </a:t>
            </a:r>
            <a:r>
              <a:rPr lang="en-US" dirty="0"/>
              <a:t>and</a:t>
            </a:r>
            <a:r>
              <a:rPr lang="en-US" spc="-65" dirty="0"/>
              <a:t> </a:t>
            </a:r>
            <a:r>
              <a:rPr lang="en-US" dirty="0"/>
              <a:t>withdrawal</a:t>
            </a:r>
            <a:r>
              <a:rPr lang="en-US" dirty="0">
                <a:latin typeface="Arial"/>
                <a:cs typeface="Arial"/>
              </a:rPr>
              <a:t>:</a:t>
            </a:r>
          </a:p>
          <a:p>
            <a:pPr marL="3723640" marR="462280" indent="-362585">
              <a:spcBef>
                <a:spcPts val="2155"/>
              </a:spcBef>
              <a:buSzPct val="109259"/>
              <a:buFont typeface="Wingdings"/>
              <a:buChar char=""/>
              <a:tabLst>
                <a:tab pos="3723640" algn="l"/>
                <a:tab pos="3724275" algn="l"/>
              </a:tabLst>
            </a:pPr>
            <a:r>
              <a:rPr lang="en-US" sz="2800" spc="-5" dirty="0">
                <a:solidFill>
                  <a:srgbClr val="FFFFFF"/>
                </a:solidFill>
                <a:latin typeface="Arial"/>
                <a:cs typeface="Arial"/>
              </a:rPr>
              <a:t>Feeling numb, </a:t>
            </a:r>
            <a:r>
              <a:rPr lang="en-US" sz="2800" dirty="0">
                <a:solidFill>
                  <a:srgbClr val="FFFFFF"/>
                </a:solidFill>
                <a:latin typeface="Arial"/>
                <a:cs typeface="Arial"/>
              </a:rPr>
              <a:t>shut </a:t>
            </a:r>
            <a:r>
              <a:rPr lang="en-US" sz="2800" spc="-5" dirty="0">
                <a:solidFill>
                  <a:srgbClr val="FFFFFF"/>
                </a:solidFill>
                <a:latin typeface="Arial"/>
                <a:cs typeface="Arial"/>
              </a:rPr>
              <a:t>down, or  separated </a:t>
            </a:r>
            <a:r>
              <a:rPr lang="en-US" sz="2800" dirty="0">
                <a:solidFill>
                  <a:srgbClr val="FFFFFF"/>
                </a:solidFill>
                <a:latin typeface="Arial"/>
                <a:cs typeface="Arial"/>
              </a:rPr>
              <a:t>from </a:t>
            </a:r>
            <a:r>
              <a:rPr lang="en-US" sz="2800" spc="-5" dirty="0">
                <a:solidFill>
                  <a:srgbClr val="FFFFFF"/>
                </a:solidFill>
                <a:latin typeface="Arial"/>
                <a:cs typeface="Arial"/>
              </a:rPr>
              <a:t>normal</a:t>
            </a:r>
            <a:r>
              <a:rPr lang="en-US" sz="28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800" spc="-5" dirty="0">
                <a:solidFill>
                  <a:srgbClr val="FFFFFF"/>
                </a:solidFill>
                <a:latin typeface="Arial"/>
                <a:cs typeface="Arial"/>
              </a:rPr>
              <a:t>life</a:t>
            </a:r>
          </a:p>
          <a:p>
            <a:pPr marL="3723640" marR="5080" indent="-362585">
              <a:spcBef>
                <a:spcPts val="1614"/>
              </a:spcBef>
              <a:buSzPct val="109259"/>
              <a:buFont typeface="Wingdings"/>
              <a:buChar char=""/>
              <a:tabLst>
                <a:tab pos="3723640" algn="l"/>
                <a:tab pos="3724275" algn="l"/>
              </a:tabLst>
            </a:pPr>
            <a:r>
              <a:rPr lang="en-US" sz="2800" spc="-5" dirty="0">
                <a:solidFill>
                  <a:srgbClr val="FFFFFF"/>
                </a:solidFill>
                <a:latin typeface="Arial"/>
                <a:cs typeface="Arial"/>
              </a:rPr>
              <a:t>Pulling away </a:t>
            </a:r>
            <a:r>
              <a:rPr lang="en-US" sz="2800" dirty="0">
                <a:solidFill>
                  <a:srgbClr val="FFFFFF"/>
                </a:solidFill>
                <a:latin typeface="Arial"/>
                <a:cs typeface="Arial"/>
              </a:rPr>
              <a:t>from activities</a:t>
            </a:r>
            <a:r>
              <a:rPr lang="en-US" sz="28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800" spc="-5" dirty="0">
                <a:solidFill>
                  <a:srgbClr val="FFFFFF"/>
                </a:solidFill>
                <a:latin typeface="Arial"/>
                <a:cs typeface="Arial"/>
              </a:rPr>
              <a:t>and  relationships</a:t>
            </a:r>
          </a:p>
          <a:p>
            <a:pPr marL="3723640" marR="633730" indent="-362585">
              <a:spcBef>
                <a:spcPts val="1620"/>
              </a:spcBef>
              <a:buSzPct val="109259"/>
              <a:buFont typeface="Wingdings"/>
              <a:buChar char=""/>
              <a:tabLst>
                <a:tab pos="3723640" algn="l"/>
                <a:tab pos="3724275" algn="l"/>
              </a:tabLst>
            </a:pPr>
            <a:r>
              <a:rPr lang="en-US" sz="2800" spc="-5" dirty="0">
                <a:solidFill>
                  <a:srgbClr val="FFFFFF"/>
                </a:solidFill>
                <a:latin typeface="Arial"/>
                <a:cs typeface="Arial"/>
              </a:rPr>
              <a:t>Avoiding things </a:t>
            </a:r>
            <a:r>
              <a:rPr lang="en-US" sz="2800" dirty="0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lang="en-US" sz="28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800" dirty="0">
                <a:solidFill>
                  <a:srgbClr val="FFFFFF"/>
                </a:solidFill>
                <a:latin typeface="Arial"/>
                <a:cs typeface="Arial"/>
              </a:rPr>
              <a:t>prompt  </a:t>
            </a:r>
            <a:r>
              <a:rPr lang="en-US" sz="2800" spc="-5" dirty="0">
                <a:solidFill>
                  <a:srgbClr val="FFFFFF"/>
                </a:solidFill>
                <a:latin typeface="Arial"/>
                <a:cs typeface="Arial"/>
              </a:rPr>
              <a:t>memories </a:t>
            </a:r>
            <a:r>
              <a:rPr lang="en-US" sz="2800" dirty="0">
                <a:solidFill>
                  <a:srgbClr val="FFFFFF"/>
                </a:solidFill>
                <a:latin typeface="Arial"/>
                <a:cs typeface="Arial"/>
              </a:rPr>
              <a:t>of the</a:t>
            </a:r>
            <a:r>
              <a:rPr lang="en-US" sz="28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800" dirty="0">
                <a:solidFill>
                  <a:srgbClr val="FFFFFF"/>
                </a:solidFill>
                <a:latin typeface="Arial"/>
                <a:cs typeface="Arial"/>
              </a:rPr>
              <a:t>trauma</a:t>
            </a:r>
          </a:p>
        </p:txBody>
      </p:sp>
      <p:sp>
        <p:nvSpPr>
          <p:cNvPr id="3" name="object 3"/>
          <p:cNvSpPr/>
          <p:nvPr/>
        </p:nvSpPr>
        <p:spPr>
          <a:xfrm>
            <a:off x="403859" y="1828800"/>
            <a:ext cx="2872741" cy="434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/>
          </p:cNvSpPr>
          <p:nvPr/>
        </p:nvSpPr>
        <p:spPr>
          <a:xfrm>
            <a:off x="312521" y="219836"/>
            <a:ext cx="7917079" cy="5251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950"/>
              </a:lnSpc>
              <a:spcBef>
                <a:spcPts val="95"/>
              </a:spcBef>
            </a:pPr>
            <a:r>
              <a:rPr lang="en-US" spc="-5" dirty="0"/>
              <a:t>How </a:t>
            </a:r>
            <a:r>
              <a:rPr lang="en-US" spc="-5" dirty="0">
                <a:solidFill>
                  <a:srgbClr val="FFE830"/>
                </a:solidFill>
              </a:rPr>
              <a:t>Children </a:t>
            </a:r>
            <a:r>
              <a:rPr lang="en-US" spc="-5" dirty="0"/>
              <a:t>Respond to</a:t>
            </a:r>
            <a:r>
              <a:rPr lang="en-US" dirty="0"/>
              <a:t> </a:t>
            </a:r>
            <a:r>
              <a:rPr lang="en-US" spc="-35" dirty="0"/>
              <a:t>Trauma</a:t>
            </a:r>
          </a:p>
        </p:txBody>
      </p:sp>
    </p:spTree>
    <p:extLst>
      <p:ext uri="{BB962C8B-B14F-4D97-AF65-F5344CB8AC3E}">
        <p14:creationId xmlns:p14="http://schemas.microsoft.com/office/powerpoint/2010/main" val="1204487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77747" y="115951"/>
            <a:ext cx="7700213" cy="10096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875"/>
              </a:lnSpc>
              <a:spcBef>
                <a:spcPts val="95"/>
              </a:spcBef>
            </a:pPr>
            <a:r>
              <a:rPr lang="en-US" spc="-5"/>
              <a:t>What You Might</a:t>
            </a:r>
            <a:r>
              <a:rPr lang="en-US" spc="-15"/>
              <a:t> </a:t>
            </a:r>
            <a:r>
              <a:rPr lang="en-US" spc="-5"/>
              <a:t>See:</a:t>
            </a:r>
          </a:p>
          <a:p>
            <a:pPr marL="12700">
              <a:lnSpc>
                <a:spcPts val="3875"/>
              </a:lnSpc>
            </a:pPr>
            <a:r>
              <a:rPr lang="en-US" spc="-5"/>
              <a:t>Reactions to Trauma</a:t>
            </a:r>
            <a:r>
              <a:rPr lang="en-US" spc="-15"/>
              <a:t> </a:t>
            </a:r>
            <a:r>
              <a:rPr lang="en-US" spc="-5"/>
              <a:t>Reminders</a:t>
            </a:r>
            <a:endParaRPr lang="en-US" spc="-5" dirty="0"/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1297303" y="1753759"/>
            <a:ext cx="8121215" cy="2913618"/>
          </a:xfrm>
          <a:prstGeom prst="rect">
            <a:avLst/>
          </a:prstGeom>
        </p:spPr>
        <p:txBody>
          <a:bodyPr vert="horz" wrap="square" lIns="0" tIns="137160" rIns="0" bIns="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42870" indent="0">
              <a:spcBef>
                <a:spcPts val="1080"/>
              </a:spcBef>
              <a:buNone/>
            </a:pPr>
            <a:r>
              <a:rPr lang="en-US" spc="-30" dirty="0">
                <a:solidFill>
                  <a:srgbClr val="FFFF00"/>
                </a:solidFill>
              </a:rPr>
              <a:t>Trauma </a:t>
            </a:r>
            <a:r>
              <a:rPr lang="en-US" spc="-5" dirty="0">
                <a:solidFill>
                  <a:srgbClr val="FFFF00"/>
                </a:solidFill>
              </a:rPr>
              <a:t>reminders:</a:t>
            </a:r>
          </a:p>
          <a:p>
            <a:pPr marL="3485515" marR="5080" indent="-457200">
              <a:spcBef>
                <a:spcPts val="980"/>
              </a:spcBef>
              <a:buFont typeface="Wingdings" panose="05000000000000000000" pitchFamily="2" charset="2"/>
              <a:buChar char="q"/>
            </a:pPr>
            <a:r>
              <a:rPr lang="en-US" sz="2800" spc="-5" dirty="0">
                <a:solidFill>
                  <a:srgbClr val="FFFFFF"/>
                </a:solidFill>
                <a:latin typeface="Arial"/>
                <a:cs typeface="Arial"/>
              </a:rPr>
              <a:t>Things, </a:t>
            </a:r>
            <a:r>
              <a:rPr lang="en-US" sz="2800" dirty="0">
                <a:solidFill>
                  <a:srgbClr val="FFFFFF"/>
                </a:solidFill>
                <a:latin typeface="Arial"/>
                <a:cs typeface="Arial"/>
              </a:rPr>
              <a:t>events, </a:t>
            </a:r>
            <a:r>
              <a:rPr lang="en-US" sz="2800" spc="-5" dirty="0">
                <a:solidFill>
                  <a:srgbClr val="FFFFFF"/>
                </a:solidFill>
                <a:latin typeface="Arial"/>
                <a:cs typeface="Arial"/>
              </a:rPr>
              <a:t>situations,  places, sensations, and  even people </a:t>
            </a:r>
            <a:r>
              <a:rPr lang="en-US" sz="2800" dirty="0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lang="en-US" sz="2800" spc="-5" dirty="0">
                <a:solidFill>
                  <a:srgbClr val="FFFFFF"/>
                </a:solidFill>
                <a:latin typeface="Arial"/>
                <a:cs typeface="Arial"/>
              </a:rPr>
              <a:t>a child  </a:t>
            </a:r>
            <a:r>
              <a:rPr lang="en-US" sz="2800" dirty="0">
                <a:solidFill>
                  <a:srgbClr val="FFFFFF"/>
                </a:solidFill>
                <a:latin typeface="Arial"/>
                <a:cs typeface="Arial"/>
              </a:rPr>
              <a:t>connects with a traumatic  </a:t>
            </a:r>
            <a:r>
              <a:rPr lang="en-US" sz="2800" spc="-5" dirty="0">
                <a:solidFill>
                  <a:srgbClr val="FFFFFF"/>
                </a:solidFill>
                <a:latin typeface="Arial"/>
                <a:cs typeface="Arial"/>
              </a:rPr>
              <a:t>event</a:t>
            </a:r>
          </a:p>
        </p:txBody>
      </p:sp>
      <p:sp>
        <p:nvSpPr>
          <p:cNvPr id="4" name="object 4"/>
          <p:cNvSpPr/>
          <p:nvPr/>
        </p:nvSpPr>
        <p:spPr>
          <a:xfrm>
            <a:off x="305983" y="1753759"/>
            <a:ext cx="3046817" cy="40329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720890" y="6415804"/>
            <a:ext cx="141020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(C</a:t>
            </a:r>
            <a:r>
              <a:rPr sz="1800" i="1" spc="-15" dirty="0">
                <a:solidFill>
                  <a:srgbClr val="FFE830"/>
                </a:solidFill>
                <a:latin typeface="Arial"/>
                <a:cs typeface="Arial"/>
              </a:rPr>
              <a:t>o</a:t>
            </a: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nti</a:t>
            </a:r>
            <a:r>
              <a:rPr sz="1800" i="1" spc="-15" dirty="0">
                <a:solidFill>
                  <a:srgbClr val="FFE830"/>
                </a:solidFill>
                <a:latin typeface="Arial"/>
                <a:cs typeface="Arial"/>
              </a:rPr>
              <a:t>n</a:t>
            </a: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u</a:t>
            </a:r>
            <a:r>
              <a:rPr sz="1800" i="1" spc="-15" dirty="0">
                <a:solidFill>
                  <a:srgbClr val="FFE830"/>
                </a:solidFill>
                <a:latin typeface="Arial"/>
                <a:cs typeface="Arial"/>
              </a:rPr>
              <a:t>e</a:t>
            </a: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d)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4419600" y="4541573"/>
            <a:ext cx="4344160" cy="1874231"/>
          </a:xfrm>
          <a:prstGeom prst="rect">
            <a:avLst/>
          </a:prstGeom>
        </p:spPr>
        <p:txBody>
          <a:bodyPr vert="horz" wrap="square" lIns="0" tIns="16954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335"/>
              </a:spcBef>
              <a:buSzPct val="109259"/>
              <a:buFont typeface="Wingdings" panose="05000000000000000000" pitchFamily="2" charset="2"/>
              <a:buChar char="q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Reexperiencing</a:t>
            </a:r>
            <a:endParaRPr sz="28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620"/>
              </a:spcBef>
              <a:buSzPct val="109259"/>
              <a:buFont typeface="Wingdings" panose="05000000000000000000" pitchFamily="2" charset="2"/>
              <a:buChar char="q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Withdrawal</a:t>
            </a:r>
            <a:endParaRPr sz="28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620"/>
              </a:spcBef>
              <a:buSzPct val="109259"/>
              <a:buFont typeface="Wingdings" panose="05000000000000000000" pitchFamily="2" charset="2"/>
              <a:buChar char="q"/>
              <a:tabLst>
                <a:tab pos="375285" algn="l"/>
                <a:tab pos="375920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Disassociation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7198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312520" y="134569"/>
            <a:ext cx="6621679" cy="10363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875"/>
              </a:lnSpc>
              <a:spcBef>
                <a:spcPts val="95"/>
              </a:spcBef>
            </a:pPr>
            <a:r>
              <a:rPr lang="en-US" spc="-5" dirty="0">
                <a:solidFill>
                  <a:srgbClr val="FFFF00"/>
                </a:solidFill>
              </a:rPr>
              <a:t>What You Might See:</a:t>
            </a:r>
          </a:p>
          <a:p>
            <a:pPr marL="12700">
              <a:lnSpc>
                <a:spcPts val="3875"/>
              </a:lnSpc>
            </a:pPr>
            <a:r>
              <a:rPr lang="en-US" spc="-5" dirty="0">
                <a:solidFill>
                  <a:srgbClr val="FFFF00"/>
                </a:solidFill>
              </a:rPr>
              <a:t>Traumatic Stress</a:t>
            </a:r>
            <a:r>
              <a:rPr lang="en-US" spc="-25" dirty="0">
                <a:solidFill>
                  <a:srgbClr val="FFFF00"/>
                </a:solidFill>
              </a:rPr>
              <a:t> </a:t>
            </a:r>
            <a:r>
              <a:rPr lang="en-US" spc="-5" dirty="0">
                <a:solidFill>
                  <a:srgbClr val="FFFF00"/>
                </a:solidFill>
              </a:rPr>
              <a:t>Reactions</a:t>
            </a:r>
          </a:p>
        </p:txBody>
      </p:sp>
      <p:sp>
        <p:nvSpPr>
          <p:cNvPr id="5" name="object 3"/>
          <p:cNvSpPr txBox="1"/>
          <p:nvPr/>
        </p:nvSpPr>
        <p:spPr>
          <a:xfrm>
            <a:off x="617321" y="1880692"/>
            <a:ext cx="9268141" cy="3935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5285" indent="-362585">
              <a:lnSpc>
                <a:spcPct val="100000"/>
              </a:lnSpc>
              <a:spcBef>
                <a:spcPts val="10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Problems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concentrating,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learning,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or taking in</a:t>
            </a:r>
            <a:r>
              <a:rPr sz="27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new</a:t>
            </a:r>
            <a:endParaRPr sz="2700">
              <a:latin typeface="Arial"/>
              <a:cs typeface="Arial"/>
            </a:endParaRPr>
          </a:p>
          <a:p>
            <a:pPr marL="375285">
              <a:lnSpc>
                <a:spcPct val="100000"/>
              </a:lnSpc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information</a:t>
            </a:r>
            <a:endParaRPr sz="2700">
              <a:latin typeface="Arial"/>
              <a:cs typeface="Arial"/>
            </a:endParaRPr>
          </a:p>
          <a:p>
            <a:pPr marL="375285" marR="129984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Difficulty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going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sleep or staying asleep,  nightmares</a:t>
            </a:r>
            <a:endParaRPr sz="27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Emotional instability; moody,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sad,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or angry</a:t>
            </a:r>
            <a:r>
              <a:rPr sz="27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2700">
              <a:latin typeface="Arial"/>
              <a:cs typeface="Arial"/>
            </a:endParaRPr>
          </a:p>
          <a:p>
            <a:pPr marL="375285">
              <a:lnSpc>
                <a:spcPct val="100000"/>
              </a:lnSpc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aggressive,</a:t>
            </a:r>
            <a:r>
              <a:rPr sz="27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etc.</a:t>
            </a:r>
            <a:endParaRPr sz="2700">
              <a:latin typeface="Arial"/>
              <a:cs typeface="Arial"/>
            </a:endParaRPr>
          </a:p>
          <a:p>
            <a:pPr marL="375285" marR="6286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Age-inappropriate behaviors; reacting like a much  younger</a:t>
            </a:r>
            <a:r>
              <a:rPr sz="27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child</a:t>
            </a:r>
            <a:endParaRPr sz="27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2396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561</Words>
  <Application>Microsoft Office PowerPoint</Application>
  <PresentationFormat>On-screen Show (4:3)</PresentationFormat>
  <Paragraphs>93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Franklin Gothic Book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Lott</dc:creator>
  <cp:lastModifiedBy>Dr. John William Lott</cp:lastModifiedBy>
  <cp:revision>4</cp:revision>
  <dcterms:created xsi:type="dcterms:W3CDTF">2017-07-03T21:27:43Z</dcterms:created>
  <dcterms:modified xsi:type="dcterms:W3CDTF">2018-01-29T03:35:18Z</dcterms:modified>
</cp:coreProperties>
</file>