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290" r:id="rId44"/>
    <p:sldId id="291" r:id="rId45"/>
    <p:sldId id="292" r:id="rId46"/>
    <p:sldId id="293" r:id="rId47"/>
    <p:sldId id="294" r:id="rId48"/>
    <p:sldId id="295" r:id="rId49"/>
    <p:sldId id="296" r:id="rId50"/>
    <p:sldId id="297" r:id="rId51"/>
    <p:sldId id="298" r:id="rId52"/>
    <p:sldId id="299" r:id="rId53"/>
    <p:sldId id="300" r:id="rId5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08" y="-9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92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876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278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91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519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00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14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087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847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2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5AAE2-5500-4F2D-832A-E7238106D127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46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5AAE2-5500-4F2D-832A-E7238106D127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FC6AD-799B-457E-B9A0-A73047C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392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11"/>
          <p:cNvSpPr txBox="1"/>
          <p:nvPr/>
        </p:nvSpPr>
        <p:spPr>
          <a:xfrm>
            <a:off x="2095500" y="4419600"/>
            <a:ext cx="4800600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0" b="1" spc="-70" dirty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8000" b="1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8000" b="1" spc="-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8000" b="1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8000" b="1" spc="-5" dirty="0">
                <a:solidFill>
                  <a:srgbClr val="FFFFFF"/>
                </a:solidFill>
                <a:latin typeface="Arial"/>
                <a:cs typeface="Arial"/>
              </a:rPr>
              <a:t>om</a:t>
            </a:r>
            <a:r>
              <a:rPr sz="8000" b="1" dirty="0">
                <a:solidFill>
                  <a:srgbClr val="FFFFFF"/>
                </a:solidFill>
                <a:latin typeface="Arial"/>
                <a:cs typeface="Arial"/>
              </a:rPr>
              <a:t>e!</a:t>
            </a:r>
            <a:endParaRPr sz="8000" dirty="0">
              <a:latin typeface="Arial"/>
              <a:cs typeface="Aria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38200" y="533400"/>
            <a:ext cx="7315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FF00"/>
                </a:solidFill>
                <a:latin typeface="Berlin Sans FB" panose="020E0602020502020306" pitchFamily="34" charset="0"/>
              </a:rPr>
              <a:t>Caring for Children Who Have Experienced Trauma:  A Workshop for Resource Parents.</a:t>
            </a:r>
            <a:endParaRPr lang="en-US" sz="4800" dirty="0">
              <a:solidFill>
                <a:srgbClr val="FFFF00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534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12521" y="115951"/>
            <a:ext cx="4388485" cy="103568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3879"/>
              </a:lnSpc>
              <a:spcBef>
                <a:spcPts val="390"/>
              </a:spcBef>
            </a:pPr>
            <a:r>
              <a:rPr lang="en-US" spc="-5" smtClean="0"/>
              <a:t>Types of Trauma:  What About</a:t>
            </a:r>
            <a:r>
              <a:rPr lang="en-US" spc="-50" smtClean="0"/>
              <a:t> </a:t>
            </a:r>
            <a:r>
              <a:rPr lang="en-US" spc="-5" smtClean="0"/>
              <a:t>Neglect?</a:t>
            </a:r>
            <a:endParaRPr lang="en-US"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769721" y="1647187"/>
            <a:ext cx="7627620" cy="3270250"/>
          </a:xfrm>
          <a:prstGeom prst="rect">
            <a:avLst/>
          </a:prstGeom>
        </p:spPr>
        <p:txBody>
          <a:bodyPr vert="horz" wrap="square" lIns="0" tIns="170180" rIns="0" bIns="0" rtlCol="0">
            <a:spAutoFit/>
          </a:bodyPr>
          <a:lstStyle/>
          <a:p>
            <a:pPr marL="375285" indent="-362585">
              <a:lnSpc>
                <a:spcPct val="100000"/>
              </a:lnSpc>
              <a:spcBef>
                <a:spcPts val="134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Failure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provide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for a child’s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basic</a:t>
            </a:r>
            <a:r>
              <a:rPr sz="27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Arial"/>
                <a:cs typeface="Arial"/>
              </a:rPr>
              <a:t>needs</a:t>
            </a:r>
            <a:endParaRPr sz="2700">
              <a:latin typeface="Arial"/>
              <a:cs typeface="Arial"/>
            </a:endParaRPr>
          </a:p>
          <a:p>
            <a:pPr marL="375285" marR="5080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Perceived as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trauma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by an infant or young child  completely dependent on adults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27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care</a:t>
            </a:r>
            <a:endParaRPr sz="27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Opens the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door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other traumatic events</a:t>
            </a:r>
            <a:endParaRPr sz="27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May reduce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 child’s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ability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recover</a:t>
            </a:r>
            <a:r>
              <a:rPr sz="27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from</a:t>
            </a:r>
            <a:endParaRPr sz="2700">
              <a:latin typeface="Arial"/>
              <a:cs typeface="Arial"/>
            </a:endParaRPr>
          </a:p>
          <a:p>
            <a:pPr marL="375285">
              <a:lnSpc>
                <a:spcPct val="100000"/>
              </a:lnSpc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trauma</a:t>
            </a:r>
            <a:endParaRPr sz="2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43390" y="6909917"/>
            <a:ext cx="1752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8E82E"/>
                </a:solidFill>
                <a:latin typeface="Franklin Gothic Book"/>
                <a:cs typeface="Franklin Gothic Book"/>
              </a:rPr>
              <a:t>6</a:t>
            </a:r>
            <a:endParaRPr sz="2000">
              <a:latin typeface="Franklin Gothic Book"/>
              <a:cs typeface="Franklin Gothic Book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906768" y="3810000"/>
            <a:ext cx="2694431" cy="2743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46526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43390" y="6909917"/>
            <a:ext cx="1752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8E82E"/>
                </a:solidFill>
                <a:latin typeface="Franklin Gothic Book"/>
                <a:cs typeface="Franklin Gothic Book"/>
              </a:rPr>
              <a:t>8</a:t>
            </a:r>
            <a:endParaRPr sz="2000">
              <a:latin typeface="Franklin Gothic Book"/>
              <a:cs typeface="Franklin Gothic 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3521" y="1723387"/>
            <a:ext cx="3398520" cy="3070860"/>
          </a:xfrm>
          <a:prstGeom prst="rect">
            <a:avLst/>
          </a:prstGeom>
        </p:spPr>
        <p:txBody>
          <a:bodyPr vert="horz" wrap="square" lIns="0" tIns="170180" rIns="0" bIns="0" rtlCol="0">
            <a:spAutoFit/>
          </a:bodyPr>
          <a:lstStyle/>
          <a:p>
            <a:pPr marL="451484" indent="-438784">
              <a:lnSpc>
                <a:spcPct val="100000"/>
              </a:lnSpc>
              <a:spcBef>
                <a:spcPts val="1340"/>
              </a:spcBef>
              <a:buSzPct val="109259"/>
              <a:buFont typeface="Wingdings"/>
              <a:buChar char=""/>
              <a:tabLst>
                <a:tab pos="451484" algn="l"/>
                <a:tab pos="45212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Acute</a:t>
            </a:r>
            <a:endParaRPr sz="27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469900" algn="l"/>
                <a:tab pos="470534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Chronic</a:t>
            </a:r>
            <a:endParaRPr sz="27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469900" algn="l"/>
                <a:tab pos="470534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Complex</a:t>
            </a:r>
            <a:endParaRPr sz="27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469900" algn="l"/>
                <a:tab pos="470534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Neglect</a:t>
            </a:r>
            <a:endParaRPr sz="27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469900" algn="l"/>
                <a:tab pos="470534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What don’t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7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know?</a:t>
            </a:r>
            <a:endParaRPr sz="27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/>
          </p:cNvSpPr>
          <p:nvPr/>
        </p:nvSpPr>
        <p:spPr>
          <a:xfrm>
            <a:off x="358546" y="143967"/>
            <a:ext cx="4062729" cy="15125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875"/>
              </a:lnSpc>
              <a:spcBef>
                <a:spcPts val="95"/>
              </a:spcBef>
            </a:pPr>
            <a:r>
              <a:rPr lang="en-US" spc="-5" dirty="0" smtClean="0"/>
              <a:t>My </a:t>
            </a:r>
            <a:r>
              <a:rPr lang="en-US" spc="-25" dirty="0" smtClean="0"/>
              <a:t>Child’s</a:t>
            </a:r>
            <a:r>
              <a:rPr lang="en-US" spc="-60" dirty="0" smtClean="0"/>
              <a:t> </a:t>
            </a:r>
            <a:r>
              <a:rPr lang="en-US" spc="-35" dirty="0" smtClean="0"/>
              <a:t>Traumas</a:t>
            </a:r>
          </a:p>
          <a:p>
            <a:pPr marL="12700">
              <a:lnSpc>
                <a:spcPts val="3875"/>
              </a:lnSpc>
            </a:pPr>
            <a:r>
              <a:rPr lang="en-US" spc="-5" dirty="0" smtClean="0"/>
              <a:t> </a:t>
            </a:r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2101832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3903" y="1626489"/>
            <a:ext cx="7520305" cy="40563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12775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E830"/>
                </a:solidFill>
                <a:latin typeface="Arial"/>
                <a:cs typeface="Arial"/>
              </a:rPr>
              <a:t>Long-term trauma can interfere with healthy  development and </a:t>
            </a:r>
            <a:r>
              <a:rPr sz="2800" spc="-10" dirty="0">
                <a:solidFill>
                  <a:srgbClr val="FFE830"/>
                </a:solidFill>
                <a:latin typeface="Arial"/>
                <a:cs typeface="Arial"/>
              </a:rPr>
              <a:t>affect </a:t>
            </a:r>
            <a:r>
              <a:rPr sz="2800" spc="-5" dirty="0">
                <a:solidFill>
                  <a:srgbClr val="FFE830"/>
                </a:solidFill>
                <a:latin typeface="Arial"/>
                <a:cs typeface="Arial"/>
              </a:rPr>
              <a:t>a </a:t>
            </a:r>
            <a:r>
              <a:rPr sz="2800" spc="-10" dirty="0">
                <a:solidFill>
                  <a:srgbClr val="FFE830"/>
                </a:solidFill>
                <a:latin typeface="Arial"/>
                <a:cs typeface="Arial"/>
              </a:rPr>
              <a:t>child’s:</a:t>
            </a:r>
            <a:endParaRPr sz="2800">
              <a:latin typeface="Arial"/>
              <a:cs typeface="Arial"/>
            </a:endParaRPr>
          </a:p>
          <a:p>
            <a:pPr marL="598805" indent="-362585">
              <a:lnSpc>
                <a:spcPct val="100000"/>
              </a:lnSpc>
              <a:spcBef>
                <a:spcPts val="2280"/>
              </a:spcBef>
              <a:buSzPct val="109259"/>
              <a:buFont typeface="Wingdings"/>
              <a:buChar char=""/>
              <a:tabLst>
                <a:tab pos="598805" algn="l"/>
                <a:tab pos="59944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Ability to trust</a:t>
            </a:r>
            <a:r>
              <a:rPr sz="27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others</a:t>
            </a:r>
            <a:endParaRPr sz="2700">
              <a:latin typeface="Arial"/>
              <a:cs typeface="Arial"/>
            </a:endParaRPr>
          </a:p>
          <a:p>
            <a:pPr marL="59880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598805" algn="l"/>
                <a:tab pos="59944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Sense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personal</a:t>
            </a:r>
            <a:r>
              <a:rPr sz="27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safety</a:t>
            </a:r>
            <a:endParaRPr sz="2700">
              <a:latin typeface="Arial"/>
              <a:cs typeface="Arial"/>
            </a:endParaRPr>
          </a:p>
          <a:p>
            <a:pPr marL="59880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598805" algn="l"/>
                <a:tab pos="59944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Ability 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manage</a:t>
            </a:r>
            <a:r>
              <a:rPr sz="27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emotions</a:t>
            </a:r>
            <a:endParaRPr sz="2700">
              <a:latin typeface="Arial"/>
              <a:cs typeface="Arial"/>
            </a:endParaRPr>
          </a:p>
          <a:p>
            <a:pPr marL="59880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598805" algn="l"/>
                <a:tab pos="59944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Ability 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navigate and adjust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15" dirty="0">
                <a:solidFill>
                  <a:srgbClr val="FFFFFF"/>
                </a:solidFill>
                <a:latin typeface="Arial"/>
                <a:cs typeface="Arial"/>
              </a:rPr>
              <a:t>life’s</a:t>
            </a:r>
            <a:r>
              <a:rPr sz="27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changes</a:t>
            </a:r>
            <a:endParaRPr sz="2700">
              <a:latin typeface="Arial"/>
              <a:cs typeface="Arial"/>
            </a:endParaRPr>
          </a:p>
          <a:p>
            <a:pPr marL="598805" indent="-362585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598805" algn="l"/>
                <a:tab pos="59944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Physical and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emotional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responses to</a:t>
            </a:r>
            <a:r>
              <a:rPr sz="27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stress</a:t>
            </a:r>
            <a:endParaRPr sz="27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393903" y="381347"/>
            <a:ext cx="8404148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/>
              <a:t>How </a:t>
            </a:r>
            <a:r>
              <a:rPr lang="en-US" spc="-5" dirty="0" smtClean="0">
                <a:solidFill>
                  <a:srgbClr val="FFE830"/>
                </a:solidFill>
              </a:rPr>
              <a:t>Children </a:t>
            </a:r>
            <a:r>
              <a:rPr lang="en-US" spc="-5" dirty="0" smtClean="0"/>
              <a:t>Respond to</a:t>
            </a:r>
            <a:r>
              <a:rPr lang="en-US" spc="5" dirty="0" smtClean="0"/>
              <a:t> </a:t>
            </a:r>
            <a:r>
              <a:rPr lang="en-US" spc="-35" dirty="0" smtClean="0"/>
              <a:t>Trauma</a:t>
            </a:r>
            <a:endParaRPr lang="en-US" spc="-35" dirty="0"/>
          </a:p>
        </p:txBody>
      </p:sp>
      <p:sp>
        <p:nvSpPr>
          <p:cNvPr id="4" name="object 4"/>
          <p:cNvSpPr txBox="1"/>
          <p:nvPr/>
        </p:nvSpPr>
        <p:spPr>
          <a:xfrm>
            <a:off x="7371939" y="5682868"/>
            <a:ext cx="1440180" cy="9053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(Continued)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4407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12520" y="219836"/>
            <a:ext cx="8221879" cy="876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950"/>
              </a:lnSpc>
              <a:spcBef>
                <a:spcPts val="95"/>
              </a:spcBef>
            </a:pPr>
            <a:r>
              <a:rPr lang="en-US" spc="-5" smtClean="0"/>
              <a:t>How </a:t>
            </a:r>
            <a:r>
              <a:rPr lang="en-US" spc="-5" smtClean="0">
                <a:solidFill>
                  <a:srgbClr val="FFE830"/>
                </a:solidFill>
              </a:rPr>
              <a:t>Children </a:t>
            </a:r>
            <a:r>
              <a:rPr lang="en-US" spc="-5" smtClean="0"/>
              <a:t>Respond to</a:t>
            </a:r>
            <a:r>
              <a:rPr lang="en-US" spc="5" smtClean="0"/>
              <a:t> </a:t>
            </a:r>
            <a:r>
              <a:rPr lang="en-US" spc="-5" smtClean="0"/>
              <a:t>Trauma</a:t>
            </a:r>
          </a:p>
          <a:p>
            <a:pPr marL="12700">
              <a:lnSpc>
                <a:spcPts val="2750"/>
              </a:lnSpc>
            </a:pPr>
            <a:r>
              <a:rPr lang="en-US" sz="2400" i="1" spc="-5" smtClean="0">
                <a:latin typeface="Arial"/>
                <a:cs typeface="Arial"/>
              </a:rPr>
              <a:t>(Continued)</a:t>
            </a:r>
            <a:endParaRPr lang="en-US"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306349" y="1622308"/>
            <a:ext cx="10585927" cy="5261055"/>
          </a:xfrm>
          <a:prstGeom prst="rect">
            <a:avLst/>
          </a:prstGeom>
        </p:spPr>
        <p:txBody>
          <a:bodyPr vert="horz" wrap="square" lIns="0" tIns="120014" rIns="0" bIns="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6520">
              <a:spcBef>
                <a:spcPts val="944"/>
              </a:spcBef>
            </a:pPr>
            <a:r>
              <a:rPr lang="en-US" spc="-5" smtClean="0"/>
              <a:t>A </a:t>
            </a:r>
            <a:r>
              <a:rPr lang="en-US" spc="-10" smtClean="0"/>
              <a:t>child’s </a:t>
            </a:r>
            <a:r>
              <a:rPr lang="en-US" spc="-5" smtClean="0"/>
              <a:t>reactions to trauma will vary depending</a:t>
            </a:r>
            <a:r>
              <a:rPr lang="en-US" spc="25" smtClean="0"/>
              <a:t> </a:t>
            </a:r>
            <a:r>
              <a:rPr lang="en-US" spc="-5" smtClean="0"/>
              <a:t>on:</a:t>
            </a:r>
          </a:p>
          <a:p>
            <a:pPr marL="762635" indent="-363220">
              <a:spcBef>
                <a:spcPts val="1220"/>
              </a:spcBef>
              <a:buSzPct val="108928"/>
              <a:buFont typeface="Wingdings"/>
              <a:buChar char=""/>
              <a:tabLst>
                <a:tab pos="762635" algn="l"/>
                <a:tab pos="763270" algn="l"/>
              </a:tabLst>
            </a:pPr>
            <a:r>
              <a:rPr lang="en-US" spc="-5" smtClean="0">
                <a:solidFill>
                  <a:srgbClr val="FFFFFF"/>
                </a:solidFill>
              </a:rPr>
              <a:t>Age and developmental</a:t>
            </a:r>
            <a:r>
              <a:rPr lang="en-US" spc="50" smtClean="0">
                <a:solidFill>
                  <a:srgbClr val="FFFFFF"/>
                </a:solidFill>
              </a:rPr>
              <a:t> </a:t>
            </a:r>
            <a:r>
              <a:rPr lang="en-US" spc="-5" smtClean="0">
                <a:solidFill>
                  <a:srgbClr val="FFFFFF"/>
                </a:solidFill>
              </a:rPr>
              <a:t>stage</a:t>
            </a:r>
          </a:p>
          <a:p>
            <a:pPr marL="762635" indent="-363220">
              <a:spcBef>
                <a:spcPts val="1175"/>
              </a:spcBef>
              <a:buSzPct val="108928"/>
              <a:buFont typeface="Wingdings"/>
              <a:buChar char=""/>
              <a:tabLst>
                <a:tab pos="762635" algn="l"/>
                <a:tab pos="763270" algn="l"/>
              </a:tabLst>
            </a:pPr>
            <a:r>
              <a:rPr lang="en-US" spc="-5" smtClean="0">
                <a:solidFill>
                  <a:srgbClr val="FFFFFF"/>
                </a:solidFill>
              </a:rPr>
              <a:t>Temperament</a:t>
            </a:r>
          </a:p>
          <a:p>
            <a:pPr marL="762635" indent="-363220">
              <a:spcBef>
                <a:spcPts val="1175"/>
              </a:spcBef>
              <a:buSzPct val="108928"/>
              <a:buFont typeface="Wingdings"/>
              <a:buChar char=""/>
              <a:tabLst>
                <a:tab pos="762635" algn="l"/>
                <a:tab pos="763270" algn="l"/>
              </a:tabLst>
            </a:pPr>
            <a:r>
              <a:rPr lang="en-US" spc="-5" smtClean="0">
                <a:solidFill>
                  <a:srgbClr val="FFFFFF"/>
                </a:solidFill>
              </a:rPr>
              <a:t>Perception of the danger</a:t>
            </a:r>
            <a:r>
              <a:rPr lang="en-US" spc="55" smtClean="0">
                <a:solidFill>
                  <a:srgbClr val="FFFFFF"/>
                </a:solidFill>
              </a:rPr>
              <a:t> </a:t>
            </a:r>
            <a:r>
              <a:rPr lang="en-US" spc="-5" smtClean="0">
                <a:solidFill>
                  <a:srgbClr val="FFFFFF"/>
                </a:solidFill>
              </a:rPr>
              <a:t>faced</a:t>
            </a:r>
          </a:p>
          <a:p>
            <a:pPr marL="762635" indent="-363220">
              <a:spcBef>
                <a:spcPts val="1175"/>
              </a:spcBef>
              <a:buSzPct val="108928"/>
              <a:buFont typeface="Wingdings"/>
              <a:buChar char=""/>
              <a:tabLst>
                <a:tab pos="762635" algn="l"/>
                <a:tab pos="763270" algn="l"/>
              </a:tabLst>
            </a:pPr>
            <a:r>
              <a:rPr lang="en-US" spc="-5" smtClean="0">
                <a:solidFill>
                  <a:srgbClr val="FFFFFF"/>
                </a:solidFill>
              </a:rPr>
              <a:t>Trauma history (cumulative</a:t>
            </a:r>
            <a:r>
              <a:rPr lang="en-US" spc="80" smtClean="0">
                <a:solidFill>
                  <a:srgbClr val="FFFFFF"/>
                </a:solidFill>
              </a:rPr>
              <a:t> </a:t>
            </a:r>
            <a:r>
              <a:rPr lang="en-US" spc="-5" smtClean="0">
                <a:solidFill>
                  <a:srgbClr val="FFFFFF"/>
                </a:solidFill>
              </a:rPr>
              <a:t>effects)</a:t>
            </a:r>
          </a:p>
          <a:p>
            <a:pPr marL="762635" indent="-363220">
              <a:spcBef>
                <a:spcPts val="1170"/>
              </a:spcBef>
              <a:buSzPct val="108928"/>
              <a:buFont typeface="Wingdings"/>
              <a:buChar char=""/>
              <a:tabLst>
                <a:tab pos="762635" algn="l"/>
                <a:tab pos="763270" algn="l"/>
              </a:tabLst>
            </a:pPr>
            <a:r>
              <a:rPr lang="en-US" spc="-5" smtClean="0">
                <a:solidFill>
                  <a:srgbClr val="FFFFFF"/>
                </a:solidFill>
              </a:rPr>
              <a:t>Adversities faced following the</a:t>
            </a:r>
            <a:r>
              <a:rPr lang="en-US" spc="65" smtClean="0">
                <a:solidFill>
                  <a:srgbClr val="FFFFFF"/>
                </a:solidFill>
              </a:rPr>
              <a:t> </a:t>
            </a:r>
            <a:r>
              <a:rPr lang="en-US" spc="-5" smtClean="0">
                <a:solidFill>
                  <a:srgbClr val="FFFFFF"/>
                </a:solidFill>
              </a:rPr>
              <a:t>trauma</a:t>
            </a:r>
          </a:p>
          <a:p>
            <a:pPr marL="762635" marR="1988185" indent="-363220">
              <a:spcBef>
                <a:spcPts val="1175"/>
              </a:spcBef>
              <a:buSzPct val="108928"/>
              <a:buFont typeface="Wingdings"/>
              <a:buChar char=""/>
              <a:tabLst>
                <a:tab pos="762635" algn="l"/>
                <a:tab pos="763270" algn="l"/>
              </a:tabLst>
            </a:pPr>
            <a:r>
              <a:rPr lang="en-US" spc="-5" smtClean="0">
                <a:solidFill>
                  <a:srgbClr val="FFFFFF"/>
                </a:solidFill>
              </a:rPr>
              <a:t>Availability of adults who can offer help,  reassurance, and</a:t>
            </a:r>
            <a:r>
              <a:rPr lang="en-US" spc="30" smtClean="0">
                <a:solidFill>
                  <a:srgbClr val="FFFFFF"/>
                </a:solidFill>
              </a:rPr>
              <a:t> </a:t>
            </a:r>
            <a:r>
              <a:rPr lang="en-US" spc="-5" smtClean="0">
                <a:solidFill>
                  <a:srgbClr val="FFFFFF"/>
                </a:solidFill>
              </a:rPr>
              <a:t>protection</a:t>
            </a:r>
          </a:p>
          <a:p>
            <a:pPr marL="83820" marR="5080" algn="r">
              <a:spcBef>
                <a:spcPts val="10"/>
              </a:spcBef>
            </a:pPr>
            <a:r>
              <a:rPr lang="en-US" sz="1800" i="1" spc="-5" smtClean="0">
                <a:latin typeface="Arial"/>
                <a:cs typeface="Arial"/>
              </a:rPr>
              <a:t>(C</a:t>
            </a:r>
            <a:r>
              <a:rPr lang="en-US" sz="1800" i="1" spc="-15" smtClean="0">
                <a:latin typeface="Arial"/>
                <a:cs typeface="Arial"/>
              </a:rPr>
              <a:t>o</a:t>
            </a:r>
            <a:r>
              <a:rPr lang="en-US" sz="1800" i="1" spc="-5" smtClean="0">
                <a:latin typeface="Arial"/>
                <a:cs typeface="Arial"/>
              </a:rPr>
              <a:t>nti</a:t>
            </a:r>
            <a:r>
              <a:rPr lang="en-US" sz="1800" i="1" spc="-15" smtClean="0">
                <a:latin typeface="Arial"/>
                <a:cs typeface="Arial"/>
              </a:rPr>
              <a:t>n</a:t>
            </a:r>
            <a:r>
              <a:rPr lang="en-US" sz="1800" i="1" spc="-5" smtClean="0">
                <a:latin typeface="Arial"/>
                <a:cs typeface="Arial"/>
              </a:rPr>
              <a:t>u</a:t>
            </a:r>
            <a:r>
              <a:rPr lang="en-US" sz="1800" i="1" spc="-15" smtClean="0">
                <a:latin typeface="Arial"/>
                <a:cs typeface="Arial"/>
              </a:rPr>
              <a:t>e</a:t>
            </a:r>
            <a:r>
              <a:rPr lang="en-US" sz="1800" i="1" spc="-5" smtClean="0">
                <a:latin typeface="Arial"/>
                <a:cs typeface="Arial"/>
              </a:rPr>
              <a:t>d)</a:t>
            </a:r>
            <a:endParaRPr lang="en-US" sz="1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2184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60774" y="1632802"/>
            <a:ext cx="4323039" cy="2422525"/>
          </a:xfrm>
          <a:prstGeom prst="rect">
            <a:avLst/>
          </a:prstGeom>
        </p:spPr>
        <p:txBody>
          <a:bodyPr vert="horz" wrap="square" lIns="0" tIns="2330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35"/>
              </a:spcBef>
            </a:pPr>
            <a:r>
              <a:rPr sz="2700" b="1" spc="-5" dirty="0">
                <a:solidFill>
                  <a:srgbClr val="FFE830"/>
                </a:solidFill>
                <a:latin typeface="Arial"/>
                <a:cs typeface="Arial"/>
              </a:rPr>
              <a:t>Hyperarousal:</a:t>
            </a:r>
            <a:endParaRPr sz="2700">
              <a:latin typeface="Arial"/>
              <a:cs typeface="Arial"/>
            </a:endParaRPr>
          </a:p>
          <a:p>
            <a:pPr marL="380365" indent="-362585">
              <a:lnSpc>
                <a:spcPct val="100000"/>
              </a:lnSpc>
              <a:spcBef>
                <a:spcPts val="2170"/>
              </a:spcBef>
              <a:buSzPct val="109259"/>
              <a:buFont typeface="Wingdings"/>
              <a:buChar char=""/>
              <a:tabLst>
                <a:tab pos="380365" algn="l"/>
                <a:tab pos="38100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Nervousness</a:t>
            </a:r>
            <a:endParaRPr sz="2700">
              <a:latin typeface="Arial"/>
              <a:cs typeface="Arial"/>
            </a:endParaRPr>
          </a:p>
          <a:p>
            <a:pPr marL="380365" indent="-362585">
              <a:lnSpc>
                <a:spcPct val="100000"/>
              </a:lnSpc>
              <a:spcBef>
                <a:spcPts val="969"/>
              </a:spcBef>
              <a:buSzPct val="109259"/>
              <a:buFont typeface="Wingdings"/>
              <a:buChar char=""/>
              <a:tabLst>
                <a:tab pos="380365" algn="l"/>
                <a:tab pos="38100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Jumpiness</a:t>
            </a:r>
            <a:endParaRPr sz="2700">
              <a:latin typeface="Arial"/>
              <a:cs typeface="Arial"/>
            </a:endParaRPr>
          </a:p>
          <a:p>
            <a:pPr marL="380365" indent="-362585">
              <a:lnSpc>
                <a:spcPct val="100000"/>
              </a:lnSpc>
              <a:spcBef>
                <a:spcPts val="970"/>
              </a:spcBef>
              <a:buSzPct val="109259"/>
              <a:buFont typeface="Wingdings"/>
              <a:buChar char=""/>
              <a:tabLst>
                <a:tab pos="380365" algn="l"/>
                <a:tab pos="38100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Quickness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7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startle</a:t>
            </a:r>
            <a:endParaRPr sz="27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12521" y="1632802"/>
            <a:ext cx="3219065" cy="44095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211582" y="5919804"/>
            <a:ext cx="1544461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(C</a:t>
            </a:r>
            <a:r>
              <a:rPr sz="1800" i="1" spc="-15" dirty="0">
                <a:solidFill>
                  <a:srgbClr val="FFE830"/>
                </a:solidFill>
                <a:latin typeface="Arial"/>
                <a:cs typeface="Arial"/>
              </a:rPr>
              <a:t>o</a:t>
            </a: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nti</a:t>
            </a:r>
            <a:r>
              <a:rPr sz="1800" i="1" spc="-15" dirty="0">
                <a:solidFill>
                  <a:srgbClr val="FFE830"/>
                </a:solidFill>
                <a:latin typeface="Arial"/>
                <a:cs typeface="Arial"/>
              </a:rPr>
              <a:t>n</a:t>
            </a: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u</a:t>
            </a:r>
            <a:r>
              <a:rPr sz="1800" i="1" spc="-15" dirty="0">
                <a:solidFill>
                  <a:srgbClr val="FFE830"/>
                </a:solidFill>
                <a:latin typeface="Arial"/>
                <a:cs typeface="Arial"/>
              </a:rPr>
              <a:t>e</a:t>
            </a: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d)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/>
          </p:cNvSpPr>
          <p:nvPr/>
        </p:nvSpPr>
        <p:spPr>
          <a:xfrm>
            <a:off x="312521" y="219836"/>
            <a:ext cx="8831479" cy="876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950"/>
              </a:lnSpc>
              <a:spcBef>
                <a:spcPts val="95"/>
              </a:spcBef>
            </a:pPr>
            <a:r>
              <a:rPr lang="en-US" spc="-5" smtClean="0"/>
              <a:t>How </a:t>
            </a:r>
            <a:r>
              <a:rPr lang="en-US" spc="-5" smtClean="0">
                <a:solidFill>
                  <a:srgbClr val="FFE830"/>
                </a:solidFill>
              </a:rPr>
              <a:t>Children </a:t>
            </a:r>
            <a:r>
              <a:rPr lang="en-US" spc="-5" smtClean="0"/>
              <a:t>Respond to</a:t>
            </a:r>
            <a:r>
              <a:rPr lang="en-US" smtClean="0"/>
              <a:t> </a:t>
            </a:r>
            <a:r>
              <a:rPr lang="en-US" spc="-35" smtClean="0"/>
              <a:t>Trauma</a:t>
            </a:r>
          </a:p>
          <a:p>
            <a:pPr marL="12700">
              <a:lnSpc>
                <a:spcPts val="2750"/>
              </a:lnSpc>
            </a:pPr>
            <a:r>
              <a:rPr lang="en-US" sz="2400" i="1" spc="-5" smtClean="0">
                <a:latin typeface="Arial"/>
                <a:cs typeface="Arial"/>
              </a:rPr>
              <a:t>(Continued)</a:t>
            </a:r>
            <a:endParaRPr lang="en-US"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1757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533400" y="1075019"/>
            <a:ext cx="8244255" cy="5050742"/>
          </a:xfrm>
          <a:prstGeom prst="rect">
            <a:avLst/>
          </a:prstGeom>
        </p:spPr>
        <p:txBody>
          <a:bodyPr vert="horz" wrap="square" lIns="0" tIns="231775" rIns="0" bIns="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361054">
              <a:spcBef>
                <a:spcPts val="1825"/>
              </a:spcBef>
            </a:pPr>
            <a:r>
              <a:rPr lang="en-US" spc="-15" dirty="0" smtClean="0"/>
              <a:t>Avoidance </a:t>
            </a:r>
            <a:r>
              <a:rPr lang="en-US" dirty="0" smtClean="0"/>
              <a:t>and</a:t>
            </a:r>
            <a:r>
              <a:rPr lang="en-US" spc="-65" dirty="0" smtClean="0"/>
              <a:t> </a:t>
            </a:r>
            <a:r>
              <a:rPr lang="en-US" dirty="0" smtClean="0"/>
              <a:t>withdrawal</a:t>
            </a:r>
            <a:r>
              <a:rPr lang="en-US" dirty="0" smtClean="0">
                <a:latin typeface="Arial"/>
                <a:cs typeface="Arial"/>
              </a:rPr>
              <a:t>:</a:t>
            </a:r>
          </a:p>
          <a:p>
            <a:pPr marL="3723640" marR="462280" indent="-362585">
              <a:spcBef>
                <a:spcPts val="2155"/>
              </a:spcBef>
              <a:buSzPct val="109259"/>
              <a:buFont typeface="Wingdings"/>
              <a:buChar char=""/>
              <a:tabLst>
                <a:tab pos="3723640" algn="l"/>
                <a:tab pos="3724275" algn="l"/>
              </a:tabLst>
            </a:pPr>
            <a:r>
              <a:rPr lang="en-US" sz="2800" spc="-5" dirty="0" smtClean="0">
                <a:solidFill>
                  <a:srgbClr val="FFFFFF"/>
                </a:solidFill>
                <a:latin typeface="Arial"/>
                <a:cs typeface="Arial"/>
              </a:rPr>
              <a:t>Feeling numb, </a:t>
            </a: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shut </a:t>
            </a:r>
            <a:r>
              <a:rPr lang="en-US" sz="2800" spc="-5" dirty="0" smtClean="0">
                <a:solidFill>
                  <a:srgbClr val="FFFFFF"/>
                </a:solidFill>
                <a:latin typeface="Arial"/>
                <a:cs typeface="Arial"/>
              </a:rPr>
              <a:t>down, or  separated </a:t>
            </a: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from </a:t>
            </a:r>
            <a:r>
              <a:rPr lang="en-US" sz="2800" spc="-5" dirty="0" smtClean="0">
                <a:solidFill>
                  <a:srgbClr val="FFFFFF"/>
                </a:solidFill>
                <a:latin typeface="Arial"/>
                <a:cs typeface="Arial"/>
              </a:rPr>
              <a:t>normal</a:t>
            </a:r>
            <a:r>
              <a:rPr lang="en-US" sz="28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800" spc="-5" dirty="0" smtClean="0">
                <a:solidFill>
                  <a:srgbClr val="FFFFFF"/>
                </a:solidFill>
                <a:latin typeface="Arial"/>
                <a:cs typeface="Arial"/>
              </a:rPr>
              <a:t>life</a:t>
            </a:r>
          </a:p>
          <a:p>
            <a:pPr marL="3723640" marR="5080" indent="-362585">
              <a:spcBef>
                <a:spcPts val="1614"/>
              </a:spcBef>
              <a:buSzPct val="109259"/>
              <a:buFont typeface="Wingdings"/>
              <a:buChar char=""/>
              <a:tabLst>
                <a:tab pos="3723640" algn="l"/>
                <a:tab pos="3724275" algn="l"/>
              </a:tabLst>
            </a:pPr>
            <a:r>
              <a:rPr lang="en-US" sz="2800" spc="-5" dirty="0" smtClean="0">
                <a:solidFill>
                  <a:srgbClr val="FFFFFF"/>
                </a:solidFill>
                <a:latin typeface="Arial"/>
                <a:cs typeface="Arial"/>
              </a:rPr>
              <a:t>Pulling away </a:t>
            </a: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from activities</a:t>
            </a:r>
            <a:r>
              <a:rPr lang="en-US" sz="2800" spc="-4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800" spc="-5" dirty="0" smtClean="0">
                <a:solidFill>
                  <a:srgbClr val="FFFFFF"/>
                </a:solidFill>
                <a:latin typeface="Arial"/>
                <a:cs typeface="Arial"/>
              </a:rPr>
              <a:t>and  relationships</a:t>
            </a:r>
          </a:p>
          <a:p>
            <a:pPr marL="3723640" marR="633730" indent="-362585">
              <a:spcBef>
                <a:spcPts val="1620"/>
              </a:spcBef>
              <a:buSzPct val="109259"/>
              <a:buFont typeface="Wingdings"/>
              <a:buChar char=""/>
              <a:tabLst>
                <a:tab pos="3723640" algn="l"/>
                <a:tab pos="3724275" algn="l"/>
              </a:tabLst>
            </a:pPr>
            <a:r>
              <a:rPr lang="en-US" sz="2800" spc="-5" dirty="0" smtClean="0">
                <a:solidFill>
                  <a:srgbClr val="FFFFFF"/>
                </a:solidFill>
                <a:latin typeface="Arial"/>
                <a:cs typeface="Arial"/>
              </a:rPr>
              <a:t>Avoiding things </a:t>
            </a: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lang="en-US" sz="2800" spc="-4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prompt  </a:t>
            </a:r>
            <a:r>
              <a:rPr lang="en-US" sz="2800" spc="-5" dirty="0" smtClean="0">
                <a:solidFill>
                  <a:srgbClr val="FFFFFF"/>
                </a:solidFill>
                <a:latin typeface="Arial"/>
                <a:cs typeface="Arial"/>
              </a:rPr>
              <a:t>memories </a:t>
            </a: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of the</a:t>
            </a:r>
            <a:r>
              <a:rPr lang="en-US" sz="2800" spc="-7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trauma</a:t>
            </a:r>
            <a:endParaRPr lang="en-US" sz="28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3859" y="1828800"/>
            <a:ext cx="2872741" cy="434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/>
          </p:cNvSpPr>
          <p:nvPr/>
        </p:nvSpPr>
        <p:spPr>
          <a:xfrm>
            <a:off x="312521" y="219836"/>
            <a:ext cx="7917079" cy="5251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950"/>
              </a:lnSpc>
              <a:spcBef>
                <a:spcPts val="95"/>
              </a:spcBef>
            </a:pPr>
            <a:r>
              <a:rPr lang="en-US" spc="-5" dirty="0" smtClean="0"/>
              <a:t>How </a:t>
            </a:r>
            <a:r>
              <a:rPr lang="en-US" spc="-5" dirty="0" smtClean="0">
                <a:solidFill>
                  <a:srgbClr val="FFE830"/>
                </a:solidFill>
              </a:rPr>
              <a:t>Children </a:t>
            </a:r>
            <a:r>
              <a:rPr lang="en-US" spc="-5" dirty="0" smtClean="0"/>
              <a:t>Respond to</a:t>
            </a:r>
            <a:r>
              <a:rPr lang="en-US" dirty="0" smtClean="0"/>
              <a:t> </a:t>
            </a:r>
            <a:r>
              <a:rPr lang="en-US" spc="-35" dirty="0" smtClean="0"/>
              <a:t>Trauma</a:t>
            </a:r>
          </a:p>
        </p:txBody>
      </p:sp>
    </p:spTree>
    <p:extLst>
      <p:ext uri="{BB962C8B-B14F-4D97-AF65-F5344CB8AC3E}">
        <p14:creationId xmlns:p14="http://schemas.microsoft.com/office/powerpoint/2010/main" val="1204487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77747" y="115951"/>
            <a:ext cx="7700213" cy="10096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875"/>
              </a:lnSpc>
              <a:spcBef>
                <a:spcPts val="95"/>
              </a:spcBef>
            </a:pPr>
            <a:r>
              <a:rPr lang="en-US" spc="-5" smtClean="0"/>
              <a:t>What You Might</a:t>
            </a:r>
            <a:r>
              <a:rPr lang="en-US" spc="-15" smtClean="0"/>
              <a:t> </a:t>
            </a:r>
            <a:r>
              <a:rPr lang="en-US" spc="-5" smtClean="0"/>
              <a:t>See:</a:t>
            </a:r>
          </a:p>
          <a:p>
            <a:pPr marL="12700">
              <a:lnSpc>
                <a:spcPts val="3875"/>
              </a:lnSpc>
            </a:pPr>
            <a:r>
              <a:rPr lang="en-US" spc="-5" smtClean="0"/>
              <a:t>Reactions to Trauma</a:t>
            </a:r>
            <a:r>
              <a:rPr lang="en-US" spc="-15" smtClean="0"/>
              <a:t> </a:t>
            </a:r>
            <a:r>
              <a:rPr lang="en-US" spc="-5" smtClean="0"/>
              <a:t>Reminders</a:t>
            </a:r>
            <a:endParaRPr lang="en-US" spc="-5" dirty="0"/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1297303" y="1753759"/>
            <a:ext cx="8121215" cy="2913618"/>
          </a:xfrm>
          <a:prstGeom prst="rect">
            <a:avLst/>
          </a:prstGeom>
        </p:spPr>
        <p:txBody>
          <a:bodyPr vert="horz" wrap="square" lIns="0" tIns="137160" rIns="0" bIns="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42870" indent="0">
              <a:spcBef>
                <a:spcPts val="1080"/>
              </a:spcBef>
              <a:buNone/>
            </a:pPr>
            <a:r>
              <a:rPr lang="en-US" spc="-30" dirty="0" smtClean="0">
                <a:solidFill>
                  <a:srgbClr val="FFFF00"/>
                </a:solidFill>
              </a:rPr>
              <a:t>Trauma </a:t>
            </a:r>
            <a:r>
              <a:rPr lang="en-US" spc="-5" dirty="0" smtClean="0">
                <a:solidFill>
                  <a:srgbClr val="FFFF00"/>
                </a:solidFill>
              </a:rPr>
              <a:t>reminders:</a:t>
            </a:r>
          </a:p>
          <a:p>
            <a:pPr marL="3485515" marR="5080" indent="-457200">
              <a:spcBef>
                <a:spcPts val="980"/>
              </a:spcBef>
              <a:buFont typeface="Wingdings" panose="05000000000000000000" pitchFamily="2" charset="2"/>
              <a:buChar char="q"/>
            </a:pPr>
            <a:r>
              <a:rPr lang="en-US" sz="2800" spc="-5" dirty="0" smtClean="0">
                <a:solidFill>
                  <a:srgbClr val="FFFFFF"/>
                </a:solidFill>
                <a:latin typeface="Arial"/>
                <a:cs typeface="Arial"/>
              </a:rPr>
              <a:t>Things, </a:t>
            </a: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events, </a:t>
            </a:r>
            <a:r>
              <a:rPr lang="en-US" sz="2800" spc="-5" dirty="0" smtClean="0">
                <a:solidFill>
                  <a:srgbClr val="FFFFFF"/>
                </a:solidFill>
                <a:latin typeface="Arial"/>
                <a:cs typeface="Arial"/>
              </a:rPr>
              <a:t>situations,  places, sensations, and  even people </a:t>
            </a: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lang="en-US" sz="2800" spc="-5" dirty="0" smtClean="0">
                <a:solidFill>
                  <a:srgbClr val="FFFFFF"/>
                </a:solidFill>
                <a:latin typeface="Arial"/>
                <a:cs typeface="Arial"/>
              </a:rPr>
              <a:t>a child  </a:t>
            </a:r>
            <a:r>
              <a:rPr lang="en-US" sz="2800" dirty="0" smtClean="0">
                <a:solidFill>
                  <a:srgbClr val="FFFFFF"/>
                </a:solidFill>
                <a:latin typeface="Arial"/>
                <a:cs typeface="Arial"/>
              </a:rPr>
              <a:t>connects with a traumatic  </a:t>
            </a:r>
            <a:r>
              <a:rPr lang="en-US" sz="2800" spc="-5" dirty="0" smtClean="0">
                <a:solidFill>
                  <a:srgbClr val="FFFFFF"/>
                </a:solidFill>
                <a:latin typeface="Arial"/>
                <a:cs typeface="Arial"/>
              </a:rPr>
              <a:t>event</a:t>
            </a:r>
            <a:endParaRPr lang="en-US" sz="2800"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5983" y="1753759"/>
            <a:ext cx="3046817" cy="40329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720890" y="6415804"/>
            <a:ext cx="141020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(C</a:t>
            </a:r>
            <a:r>
              <a:rPr sz="1800" i="1" spc="-15" dirty="0">
                <a:solidFill>
                  <a:srgbClr val="FFE830"/>
                </a:solidFill>
                <a:latin typeface="Arial"/>
                <a:cs typeface="Arial"/>
              </a:rPr>
              <a:t>o</a:t>
            </a: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nti</a:t>
            </a:r>
            <a:r>
              <a:rPr sz="1800" i="1" spc="-15" dirty="0">
                <a:solidFill>
                  <a:srgbClr val="FFE830"/>
                </a:solidFill>
                <a:latin typeface="Arial"/>
                <a:cs typeface="Arial"/>
              </a:rPr>
              <a:t>n</a:t>
            </a: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u</a:t>
            </a:r>
            <a:r>
              <a:rPr sz="1800" i="1" spc="-15" dirty="0">
                <a:solidFill>
                  <a:srgbClr val="FFE830"/>
                </a:solidFill>
                <a:latin typeface="Arial"/>
                <a:cs typeface="Arial"/>
              </a:rPr>
              <a:t>e</a:t>
            </a:r>
            <a:r>
              <a:rPr sz="1800" i="1" spc="-5" dirty="0">
                <a:solidFill>
                  <a:srgbClr val="FFE830"/>
                </a:solidFill>
                <a:latin typeface="Arial"/>
                <a:cs typeface="Arial"/>
              </a:rPr>
              <a:t>d)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4419600" y="4541573"/>
            <a:ext cx="4344160" cy="1874231"/>
          </a:xfrm>
          <a:prstGeom prst="rect">
            <a:avLst/>
          </a:prstGeom>
        </p:spPr>
        <p:txBody>
          <a:bodyPr vert="horz" wrap="square" lIns="0" tIns="16954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335"/>
              </a:spcBef>
              <a:buSzPct val="109259"/>
              <a:buFont typeface="Wingdings" panose="05000000000000000000" pitchFamily="2" charset="2"/>
              <a:buChar char="q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Reexperiencing</a:t>
            </a:r>
            <a:endParaRPr sz="28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620"/>
              </a:spcBef>
              <a:buSzPct val="109259"/>
              <a:buFont typeface="Wingdings" panose="05000000000000000000" pitchFamily="2" charset="2"/>
              <a:buChar char="q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Withdrawal</a:t>
            </a:r>
            <a:endParaRPr sz="28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620"/>
              </a:spcBef>
              <a:buSzPct val="109259"/>
              <a:buFont typeface="Wingdings" panose="05000000000000000000" pitchFamily="2" charset="2"/>
              <a:buChar char="q"/>
              <a:tabLst>
                <a:tab pos="375285" algn="l"/>
                <a:tab pos="375920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Disassociation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7198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312520" y="134569"/>
            <a:ext cx="6621679" cy="10363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875"/>
              </a:lnSpc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What You Might See:</a:t>
            </a:r>
          </a:p>
          <a:p>
            <a:pPr marL="12700">
              <a:lnSpc>
                <a:spcPts val="3875"/>
              </a:lnSpc>
            </a:pPr>
            <a:r>
              <a:rPr lang="en-US" spc="-5" dirty="0" smtClean="0">
                <a:solidFill>
                  <a:srgbClr val="FFFF00"/>
                </a:solidFill>
              </a:rPr>
              <a:t>Traumatic Stress</a:t>
            </a:r>
            <a:r>
              <a:rPr lang="en-US" spc="-25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Reactions</a:t>
            </a:r>
            <a:endParaRPr lang="en-US" spc="-5" dirty="0">
              <a:solidFill>
                <a:srgbClr val="FFFF00"/>
              </a:solidFill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617321" y="1880692"/>
            <a:ext cx="9268141" cy="3935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5285" indent="-362585">
              <a:lnSpc>
                <a:spcPct val="100000"/>
              </a:lnSpc>
              <a:spcBef>
                <a:spcPts val="10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Problems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concentrating,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learning,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or taking in</a:t>
            </a:r>
            <a:r>
              <a:rPr sz="27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new</a:t>
            </a:r>
            <a:endParaRPr sz="2700">
              <a:latin typeface="Arial"/>
              <a:cs typeface="Arial"/>
            </a:endParaRPr>
          </a:p>
          <a:p>
            <a:pPr marL="375285">
              <a:lnSpc>
                <a:spcPct val="100000"/>
              </a:lnSpc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information</a:t>
            </a:r>
            <a:endParaRPr sz="2700">
              <a:latin typeface="Arial"/>
              <a:cs typeface="Arial"/>
            </a:endParaRPr>
          </a:p>
          <a:p>
            <a:pPr marL="375285" marR="129984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Difficulty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going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sleep or staying asleep,  nightmares</a:t>
            </a:r>
            <a:endParaRPr sz="27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Emotional instability; moody,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sad,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or angry</a:t>
            </a:r>
            <a:r>
              <a:rPr sz="27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2700">
              <a:latin typeface="Arial"/>
              <a:cs typeface="Arial"/>
            </a:endParaRPr>
          </a:p>
          <a:p>
            <a:pPr marL="375285">
              <a:lnSpc>
                <a:spcPct val="100000"/>
              </a:lnSpc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aggressive,</a:t>
            </a:r>
            <a:r>
              <a:rPr sz="27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etc.</a:t>
            </a:r>
            <a:endParaRPr sz="2700">
              <a:latin typeface="Arial"/>
              <a:cs typeface="Arial"/>
            </a:endParaRPr>
          </a:p>
          <a:p>
            <a:pPr marL="375285" marR="6286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Age-inappropriate behaviors; reacting like a much  younger</a:t>
            </a:r>
            <a:r>
              <a:rPr sz="27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child</a:t>
            </a:r>
            <a:endParaRPr sz="27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23960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12520" y="115951"/>
            <a:ext cx="6774079" cy="1128066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3670"/>
              </a:lnSpc>
              <a:spcBef>
                <a:spcPts val="560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What You Might See:  </a:t>
            </a:r>
          </a:p>
          <a:p>
            <a:pPr marL="12700" marR="5080">
              <a:lnSpc>
                <a:spcPts val="3670"/>
              </a:lnSpc>
              <a:spcBef>
                <a:spcPts val="560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Talking About</a:t>
            </a:r>
            <a:r>
              <a:rPr lang="en-US" spc="-35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Trauma</a:t>
            </a:r>
            <a:endParaRPr lang="en-US" spc="-5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5800" y="1524000"/>
            <a:ext cx="7924800" cy="4494179"/>
          </a:xfrm>
          <a:prstGeom prst="rect">
            <a:avLst/>
          </a:prstGeom>
        </p:spPr>
        <p:txBody>
          <a:bodyPr vert="horz" wrap="square" lIns="0" tIns="173355" rIns="0" bIns="0" rtlCol="0">
            <a:spAutoFit/>
          </a:bodyPr>
          <a:lstStyle/>
          <a:p>
            <a:pPr marL="375285" indent="-362585">
              <a:lnSpc>
                <a:spcPct val="100000"/>
              </a:lnSpc>
              <a:spcBef>
                <a:spcPts val="136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Talking about certain events all the</a:t>
            </a:r>
            <a:r>
              <a:rPr sz="2800" spc="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endParaRPr sz="2800" dirty="0">
              <a:latin typeface="Arial"/>
              <a:cs typeface="Arial"/>
            </a:endParaRPr>
          </a:p>
          <a:p>
            <a:pPr marL="375285" marR="459740" indent="-362585">
              <a:lnSpc>
                <a:spcPct val="100000"/>
              </a:lnSpc>
              <a:spcBef>
                <a:spcPts val="1680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Bringing up the topic seemingly “out of the  blue”</a:t>
            </a:r>
            <a:endParaRPr sz="2800" dirty="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Being confused or mistaken about</a:t>
            </a:r>
            <a:r>
              <a:rPr sz="280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details</a:t>
            </a:r>
            <a:endParaRPr sz="2800" dirty="0">
              <a:latin typeface="Arial"/>
              <a:cs typeface="Arial"/>
            </a:endParaRPr>
          </a:p>
          <a:p>
            <a:pPr marL="375285" marR="1190625" indent="-362585">
              <a:lnSpc>
                <a:spcPct val="100000"/>
              </a:lnSpc>
              <a:spcBef>
                <a:spcPts val="1680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Remembering only fragments of what  happened</a:t>
            </a:r>
            <a:endParaRPr sz="2800" dirty="0">
              <a:latin typeface="Arial"/>
              <a:cs typeface="Arial"/>
            </a:endParaRPr>
          </a:p>
          <a:p>
            <a:pPr marL="375285" marR="5080" indent="-362585">
              <a:lnSpc>
                <a:spcPct val="100000"/>
              </a:lnSpc>
              <a:spcBef>
                <a:spcPts val="1680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Avoiding talk about anything remotely related  to the traumatic events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09425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3434" y="1752599"/>
            <a:ext cx="7744766" cy="3018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5285" marR="1032510" indent="-362585">
              <a:lnSpc>
                <a:spcPct val="100000"/>
              </a:lnSpc>
              <a:spcBef>
                <a:spcPts val="10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E830"/>
                </a:solidFill>
                <a:latin typeface="Arial"/>
                <a:cs typeface="Arial"/>
              </a:rPr>
              <a:t>Resilience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ability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recover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from  traumatic</a:t>
            </a:r>
            <a:r>
              <a:rPr sz="27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events.</a:t>
            </a:r>
            <a:endParaRPr sz="2700" dirty="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975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Children who are resilient see themselves</a:t>
            </a:r>
            <a:r>
              <a:rPr sz="27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as:</a:t>
            </a:r>
            <a:endParaRPr sz="2700"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969"/>
              </a:spcBef>
              <a:buSzPct val="109259"/>
              <a:buFont typeface="Wingdings"/>
              <a:buChar char=""/>
              <a:tabLst>
                <a:tab pos="75692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Safe</a:t>
            </a:r>
            <a:endParaRPr sz="2700"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969"/>
              </a:spcBef>
              <a:buSzPct val="109259"/>
              <a:buFont typeface="Wingdings"/>
              <a:buChar char=""/>
              <a:tabLst>
                <a:tab pos="756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Capable</a:t>
            </a:r>
            <a:endParaRPr sz="2700"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969"/>
              </a:spcBef>
              <a:buSzPct val="109259"/>
              <a:buFont typeface="Wingdings"/>
              <a:buChar char=""/>
              <a:tabLst>
                <a:tab pos="756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Lovable</a:t>
            </a:r>
            <a:endParaRPr sz="27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283870" y="154051"/>
            <a:ext cx="7183730" cy="102079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3670"/>
              </a:lnSpc>
              <a:spcBef>
                <a:spcPts val="560"/>
              </a:spcBef>
            </a:pPr>
            <a:r>
              <a:rPr lang="en-US" spc="-5" smtClean="0"/>
              <a:t>Recovering from Trauma:  The Role of</a:t>
            </a:r>
            <a:r>
              <a:rPr lang="en-US" spc="-15" smtClean="0"/>
              <a:t> </a:t>
            </a:r>
            <a:r>
              <a:rPr lang="en-US" spc="-5" smtClean="0"/>
              <a:t>Resilience</a:t>
            </a:r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1043000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764540" y="457203"/>
            <a:ext cx="3959860" cy="566815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>
            <a:lvl1pPr>
              <a:defRPr sz="3600" b="1" i="0">
                <a:solidFill>
                  <a:srgbClr val="FFE70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693">
              <a:spcBef>
                <a:spcPts val="100"/>
              </a:spcBef>
            </a:pPr>
            <a:r>
              <a:rPr lang="en-US" kern="0" spc="-4" dirty="0"/>
              <a:t>The</a:t>
            </a:r>
            <a:r>
              <a:rPr lang="en-US" kern="0" spc="-95" dirty="0"/>
              <a:t> </a:t>
            </a:r>
            <a:r>
              <a:rPr lang="en-US" kern="0" spc="-4" dirty="0"/>
              <a:t>Basics</a:t>
            </a:r>
          </a:p>
        </p:txBody>
      </p:sp>
      <p:sp>
        <p:nvSpPr>
          <p:cNvPr id="5" name="object 12"/>
          <p:cNvSpPr txBox="1"/>
          <p:nvPr/>
        </p:nvSpPr>
        <p:spPr>
          <a:xfrm>
            <a:off x="304800" y="1925416"/>
            <a:ext cx="8610600" cy="2991123"/>
          </a:xfrm>
          <a:prstGeom prst="rect">
            <a:avLst/>
          </a:prstGeom>
        </p:spPr>
        <p:txBody>
          <a:bodyPr vert="horz" wrap="square" lIns="0" tIns="168195" rIns="0" bIns="0" rtlCol="0">
            <a:spAutoFit/>
          </a:bodyPr>
          <a:lstStyle/>
          <a:p>
            <a:pPr marL="12693">
              <a:spcBef>
                <a:spcPts val="1325"/>
              </a:spcBef>
              <a:buSzPct val="109259"/>
              <a:tabLst>
                <a:tab pos="373841" algn="l"/>
                <a:tab pos="374474" algn="l"/>
              </a:tabLst>
            </a:pPr>
            <a:r>
              <a:rPr sz="2700" spc="-4" dirty="0">
                <a:solidFill>
                  <a:srgbClr val="FFFFFF"/>
                </a:solidFill>
                <a:latin typeface="Arial"/>
                <a:cs typeface="Arial"/>
              </a:rPr>
              <a:t>Who are the</a:t>
            </a:r>
            <a:r>
              <a:rPr sz="27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Arial"/>
                <a:cs typeface="Arial"/>
              </a:rPr>
              <a:t>facilitators</a:t>
            </a:r>
            <a:r>
              <a:rPr sz="2700" spc="-10" dirty="0" smtClean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lang="en-US" sz="2700" spc="-1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marL="12693" algn="ctr">
              <a:spcBef>
                <a:spcPts val="1325"/>
              </a:spcBef>
              <a:buSzPct val="109259"/>
              <a:tabLst>
                <a:tab pos="373841" algn="l"/>
                <a:tab pos="374474" algn="l"/>
              </a:tabLst>
            </a:pPr>
            <a:r>
              <a:rPr lang="en-US" sz="2700" b="1" spc="-10" dirty="0" smtClean="0">
                <a:solidFill>
                  <a:srgbClr val="FFFF00"/>
                </a:solidFill>
                <a:latin typeface="Arial"/>
                <a:cs typeface="Arial"/>
              </a:rPr>
              <a:t>Proteus Foster Family &amp; Abrazo Foster Family</a:t>
            </a:r>
          </a:p>
          <a:p>
            <a:pPr marL="12693" algn="ctr">
              <a:spcBef>
                <a:spcPts val="1325"/>
              </a:spcBef>
              <a:buSzPct val="109259"/>
              <a:tabLst>
                <a:tab pos="373841" algn="l"/>
                <a:tab pos="374474" algn="l"/>
              </a:tabLst>
            </a:pPr>
            <a:r>
              <a:rPr lang="en-US" sz="2700" b="1" spc="-10" dirty="0" smtClean="0">
                <a:solidFill>
                  <a:srgbClr val="FFFF00"/>
                </a:solidFill>
                <a:latin typeface="Arial"/>
                <a:cs typeface="Arial"/>
              </a:rPr>
              <a:t>Gurpreet Bar             &amp;               Dr. John Lott</a:t>
            </a:r>
            <a:endParaRPr sz="2700" dirty="0" smtClean="0">
              <a:latin typeface="Arial"/>
              <a:cs typeface="Arial"/>
            </a:endParaRPr>
          </a:p>
          <a:p>
            <a:pPr marL="12693">
              <a:spcBef>
                <a:spcPts val="1613"/>
              </a:spcBef>
              <a:buSzPct val="109259"/>
              <a:tabLst>
                <a:tab pos="373841" algn="l"/>
                <a:tab pos="374474" algn="l"/>
              </a:tabLst>
            </a:pPr>
            <a:r>
              <a:rPr sz="2700" spc="-4" dirty="0" smtClean="0">
                <a:solidFill>
                  <a:srgbClr val="FFFFFF"/>
                </a:solidFill>
                <a:latin typeface="Arial"/>
                <a:cs typeface="Arial"/>
              </a:rPr>
              <a:t>Where </a:t>
            </a:r>
            <a:r>
              <a:rPr sz="2700" spc="-4" dirty="0">
                <a:solidFill>
                  <a:srgbClr val="FFFFFF"/>
                </a:solidFill>
                <a:latin typeface="Arial"/>
                <a:cs typeface="Arial"/>
              </a:rPr>
              <a:t>are the</a:t>
            </a:r>
            <a:r>
              <a:rPr sz="27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Arial"/>
                <a:cs typeface="Arial"/>
              </a:rPr>
              <a:t>bathrooms</a:t>
            </a:r>
            <a:r>
              <a:rPr sz="2700" spc="-10" dirty="0" smtClean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lang="en-US" sz="2700" spc="-1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marL="12693">
              <a:spcBef>
                <a:spcPts val="1613"/>
              </a:spcBef>
              <a:buSzPct val="109259"/>
              <a:tabLst>
                <a:tab pos="373841" algn="l"/>
                <a:tab pos="374474" algn="l"/>
              </a:tabLst>
            </a:pPr>
            <a:r>
              <a:rPr lang="en-US" sz="2700" spc="-10" dirty="0" smtClean="0">
                <a:solidFill>
                  <a:srgbClr val="FFFFFF"/>
                </a:solidFill>
                <a:latin typeface="Arial"/>
                <a:cs typeface="Arial"/>
              </a:rPr>
              <a:t>Out the East Door or the South Door and in the hallway</a:t>
            </a:r>
            <a:endParaRPr sz="2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02651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28675" y="566673"/>
            <a:ext cx="6072125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Growing</a:t>
            </a:r>
            <a:r>
              <a:rPr lang="en-US" spc="-40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Resilience</a:t>
            </a:r>
            <a:endParaRPr lang="en-US" spc="-5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8675" y="1810045"/>
            <a:ext cx="8610600" cy="4290277"/>
          </a:xfrm>
          <a:prstGeom prst="rect">
            <a:avLst/>
          </a:prstGeom>
        </p:spPr>
        <p:txBody>
          <a:bodyPr vert="horz" wrap="square" lIns="0" tIns="2076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sz="2700" spc="-5" dirty="0">
                <a:solidFill>
                  <a:srgbClr val="FFE700"/>
                </a:solidFill>
                <a:latin typeface="Arial"/>
                <a:cs typeface="Arial"/>
              </a:rPr>
              <a:t>Factors </a:t>
            </a:r>
            <a:r>
              <a:rPr sz="2700" dirty="0">
                <a:solidFill>
                  <a:srgbClr val="FFE700"/>
                </a:solidFill>
                <a:latin typeface="Arial"/>
                <a:cs typeface="Arial"/>
              </a:rPr>
              <a:t>that can increase </a:t>
            </a:r>
            <a:r>
              <a:rPr sz="2700" spc="-5" dirty="0">
                <a:solidFill>
                  <a:srgbClr val="FFE700"/>
                </a:solidFill>
                <a:latin typeface="Arial"/>
                <a:cs typeface="Arial"/>
              </a:rPr>
              <a:t>resilience</a:t>
            </a:r>
            <a:r>
              <a:rPr sz="2700" spc="-50" dirty="0">
                <a:solidFill>
                  <a:srgbClr val="FFE700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E700"/>
                </a:solidFill>
                <a:latin typeface="Arial"/>
                <a:cs typeface="Arial"/>
              </a:rPr>
              <a:t>include:</a:t>
            </a:r>
            <a:endParaRPr sz="2700" dirty="0">
              <a:latin typeface="Arial"/>
              <a:cs typeface="Arial"/>
            </a:endParaRPr>
          </a:p>
          <a:p>
            <a:pPr marL="756285" marR="417195" indent="-362585">
              <a:lnSpc>
                <a:spcPct val="100000"/>
              </a:lnSpc>
              <a:spcBef>
                <a:spcPts val="1945"/>
              </a:spcBef>
              <a:buSzPct val="109259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strong relationship with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least one</a:t>
            </a:r>
            <a:r>
              <a:rPr sz="27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competent, 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caring</a:t>
            </a:r>
            <a:r>
              <a:rPr sz="27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adult</a:t>
            </a:r>
            <a:endParaRPr sz="2700" dirty="0">
              <a:latin typeface="Arial"/>
              <a:cs typeface="Arial"/>
            </a:endParaRPr>
          </a:p>
          <a:p>
            <a:pPr marL="756285" indent="-362585">
              <a:lnSpc>
                <a:spcPct val="100000"/>
              </a:lnSpc>
              <a:spcBef>
                <a:spcPts val="969"/>
              </a:spcBef>
              <a:buSzPct val="109259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Feeling connected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 positive role</a:t>
            </a:r>
            <a:r>
              <a:rPr sz="270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model/mentor</a:t>
            </a:r>
            <a:endParaRPr sz="2700" dirty="0">
              <a:latin typeface="Arial"/>
              <a:cs typeface="Arial"/>
            </a:endParaRPr>
          </a:p>
          <a:p>
            <a:pPr marL="756285" indent="-362585">
              <a:lnSpc>
                <a:spcPct val="100000"/>
              </a:lnSpc>
              <a:spcBef>
                <a:spcPts val="969"/>
              </a:spcBef>
              <a:buSzPct val="109259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Having talents/abilities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nurtured and</a:t>
            </a:r>
            <a:r>
              <a:rPr sz="27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appreciated</a:t>
            </a:r>
            <a:endParaRPr sz="2700" dirty="0">
              <a:latin typeface="Arial"/>
              <a:cs typeface="Arial"/>
            </a:endParaRPr>
          </a:p>
          <a:p>
            <a:pPr marL="756285" indent="-362585">
              <a:lnSpc>
                <a:spcPct val="100000"/>
              </a:lnSpc>
              <a:spcBef>
                <a:spcPts val="969"/>
              </a:spcBef>
              <a:buSzPct val="109259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Feeling some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control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over </a:t>
            </a:r>
            <a:r>
              <a:rPr sz="2700" spc="-15" dirty="0">
                <a:solidFill>
                  <a:srgbClr val="FFFFFF"/>
                </a:solidFill>
                <a:latin typeface="Arial"/>
                <a:cs typeface="Arial"/>
              </a:rPr>
              <a:t>one’s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own</a:t>
            </a:r>
            <a:r>
              <a:rPr sz="27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life</a:t>
            </a:r>
            <a:endParaRPr sz="2700" dirty="0">
              <a:latin typeface="Arial"/>
              <a:cs typeface="Arial"/>
            </a:endParaRPr>
          </a:p>
          <a:p>
            <a:pPr marL="756285" indent="-362585">
              <a:lnSpc>
                <a:spcPct val="100000"/>
              </a:lnSpc>
              <a:spcBef>
                <a:spcPts val="965"/>
              </a:spcBef>
              <a:buSzPct val="109259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Having a sense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belonging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700" spc="-25" dirty="0">
                <a:solidFill>
                  <a:srgbClr val="FFFFFF"/>
                </a:solidFill>
                <a:latin typeface="Arial"/>
                <a:cs typeface="Arial"/>
              </a:rPr>
              <a:t>community,</a:t>
            </a:r>
            <a:r>
              <a:rPr sz="27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group,</a:t>
            </a:r>
            <a:endParaRPr sz="2700" dirty="0">
              <a:latin typeface="Arial"/>
              <a:cs typeface="Arial"/>
            </a:endParaRPr>
          </a:p>
          <a:p>
            <a:pPr marL="756285">
              <a:lnSpc>
                <a:spcPct val="100000"/>
              </a:lnSpc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or cause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larger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than</a:t>
            </a:r>
            <a:r>
              <a:rPr sz="27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oneself</a:t>
            </a:r>
            <a:endParaRPr sz="2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08518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236520" y="529844"/>
            <a:ext cx="776448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Trauma Derails</a:t>
            </a:r>
            <a:r>
              <a:rPr lang="en-US" spc="-65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Development</a:t>
            </a:r>
            <a:endParaRPr lang="en-US" spc="-5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457200" y="1219135"/>
            <a:ext cx="8458200" cy="49028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7630" marR="1239520">
              <a:spcBef>
                <a:spcPts val="100"/>
              </a:spcBef>
            </a:pPr>
            <a:r>
              <a:rPr lang="en-US" spc="-5" dirty="0" smtClean="0"/>
              <a:t>Exposure </a:t>
            </a:r>
            <a:r>
              <a:rPr lang="en-US" dirty="0" smtClean="0"/>
              <a:t>to </a:t>
            </a:r>
            <a:r>
              <a:rPr lang="en-US" spc="-5" dirty="0" smtClean="0"/>
              <a:t>trauma causes the brain </a:t>
            </a:r>
            <a:r>
              <a:rPr lang="en-US" dirty="0" smtClean="0"/>
              <a:t>to </a:t>
            </a:r>
            <a:r>
              <a:rPr lang="en-US" spc="-5" dirty="0" smtClean="0"/>
              <a:t>develop in  a way that will help the child survive in a  dangerous</a:t>
            </a:r>
            <a:r>
              <a:rPr lang="en-US" spc="-75" dirty="0" smtClean="0"/>
              <a:t> </a:t>
            </a:r>
            <a:r>
              <a:rPr lang="en-US" spc="-5" dirty="0" smtClean="0"/>
              <a:t>world:</a:t>
            </a:r>
          </a:p>
          <a:p>
            <a:pPr marL="74930"/>
            <a:endParaRPr lang="en-US" sz="2500" dirty="0" smtClean="0">
              <a:latin typeface="Times New Roman"/>
              <a:cs typeface="Times New Roman"/>
            </a:endParaRPr>
          </a:p>
          <a:p>
            <a:pPr marL="831215" indent="-362585">
              <a:buSzPct val="108928"/>
              <a:buFont typeface="Wingdings"/>
              <a:buChar char=""/>
              <a:tabLst>
                <a:tab pos="831850" algn="l"/>
                <a:tab pos="832485" algn="l"/>
              </a:tabLst>
            </a:pPr>
            <a:r>
              <a:rPr lang="en-US" sz="2800" spc="-10" dirty="0" smtClean="0">
                <a:solidFill>
                  <a:srgbClr val="FFFFFF"/>
                </a:solidFill>
              </a:rPr>
              <a:t>On </a:t>
            </a:r>
            <a:r>
              <a:rPr lang="en-US" sz="2800" spc="-5" dirty="0" smtClean="0">
                <a:solidFill>
                  <a:srgbClr val="FFFFFF"/>
                </a:solidFill>
              </a:rPr>
              <a:t>constant alert for</a:t>
            </a:r>
            <a:r>
              <a:rPr lang="en-US" sz="2800" spc="50" dirty="0" smtClean="0">
                <a:solidFill>
                  <a:srgbClr val="FFFFFF"/>
                </a:solidFill>
              </a:rPr>
              <a:t> </a:t>
            </a:r>
            <a:r>
              <a:rPr lang="en-US" sz="2800" spc="-5" dirty="0" smtClean="0">
                <a:solidFill>
                  <a:srgbClr val="FFFFFF"/>
                </a:solidFill>
              </a:rPr>
              <a:t>danger</a:t>
            </a:r>
            <a:endParaRPr lang="en-US" sz="2800" dirty="0" smtClean="0"/>
          </a:p>
          <a:p>
            <a:pPr marL="831215" indent="-362585">
              <a:spcBef>
                <a:spcPts val="1675"/>
              </a:spcBef>
              <a:buSzPct val="108928"/>
              <a:buFont typeface="Wingdings"/>
              <a:buChar char=""/>
              <a:tabLst>
                <a:tab pos="831850" algn="l"/>
                <a:tab pos="832485" algn="l"/>
              </a:tabLst>
            </a:pPr>
            <a:r>
              <a:rPr lang="en-US" sz="2800" spc="-5" dirty="0" smtClean="0">
                <a:solidFill>
                  <a:srgbClr val="FFFFFF"/>
                </a:solidFill>
              </a:rPr>
              <a:t>Quick to react to threats (fight, flight,</a:t>
            </a:r>
            <a:r>
              <a:rPr lang="en-US" sz="2800" spc="114" dirty="0" smtClean="0">
                <a:solidFill>
                  <a:srgbClr val="FFFFFF"/>
                </a:solidFill>
              </a:rPr>
              <a:t> </a:t>
            </a:r>
            <a:r>
              <a:rPr lang="en-US" sz="2800" spc="-5" dirty="0" smtClean="0">
                <a:solidFill>
                  <a:srgbClr val="FFFFFF"/>
                </a:solidFill>
              </a:rPr>
              <a:t>freeze)</a:t>
            </a:r>
            <a:endParaRPr lang="en-US" sz="2800" dirty="0" smtClean="0"/>
          </a:p>
          <a:p>
            <a:pPr marL="163830" marR="1126490">
              <a:spcBef>
                <a:spcPts val="2400"/>
              </a:spcBef>
            </a:pPr>
            <a:r>
              <a:rPr lang="en-US" spc="-10" dirty="0" smtClean="0">
                <a:solidFill>
                  <a:srgbClr val="FFFF00"/>
                </a:solidFill>
              </a:rPr>
              <a:t>The </a:t>
            </a:r>
            <a:r>
              <a:rPr lang="en-US" spc="-5" dirty="0" smtClean="0">
                <a:solidFill>
                  <a:srgbClr val="FFFF00"/>
                </a:solidFill>
              </a:rPr>
              <a:t>stress hormones produced during trauma also  interfere with the development of higher brain  functions</a:t>
            </a:r>
            <a:r>
              <a:rPr lang="en-US" spc="-5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19088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12482" y="567944"/>
            <a:ext cx="6316918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Young Children</a:t>
            </a:r>
            <a:r>
              <a:rPr lang="en-US" spc="-50" dirty="0" smtClean="0">
                <a:solidFill>
                  <a:srgbClr val="FFFF00"/>
                </a:solidFill>
              </a:rPr>
              <a:t> </a:t>
            </a:r>
            <a:r>
              <a:rPr lang="en-US" spc="-10" dirty="0" smtClean="0">
                <a:solidFill>
                  <a:srgbClr val="FFFF00"/>
                </a:solidFill>
                <a:latin typeface="Arial"/>
                <a:cs typeface="Arial"/>
              </a:rPr>
              <a:t>(0–5)</a:t>
            </a:r>
            <a:endParaRPr lang="en-US" spc="-1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870034"/>
              </p:ext>
            </p:extLst>
          </p:nvPr>
        </p:nvGraphicFramePr>
        <p:xfrm>
          <a:off x="685800" y="1371600"/>
          <a:ext cx="8187659" cy="47709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7686"/>
                <a:gridCol w="4569973"/>
              </a:tblGrid>
              <a:tr h="699293">
                <a:tc>
                  <a:txBody>
                    <a:bodyPr/>
                    <a:lstStyle/>
                    <a:p>
                      <a:pPr marL="1304290">
                        <a:lnSpc>
                          <a:spcPts val="2545"/>
                        </a:lnSpc>
                      </a:pPr>
                      <a:r>
                        <a:rPr sz="2300" b="1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Key</a:t>
                      </a:r>
                      <a:endParaRPr sz="23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2300" b="1" spc="-5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Developmental</a:t>
                      </a:r>
                      <a:r>
                        <a:rPr sz="2300" b="1" spc="-100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b="1" spc="-35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Tasks</a:t>
                      </a:r>
                      <a:endParaRPr sz="2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A57A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 marL="794385">
                        <a:lnSpc>
                          <a:spcPct val="100000"/>
                        </a:lnSpc>
                      </a:pPr>
                      <a:r>
                        <a:rPr sz="2300" b="1" spc="-30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Trauma’s</a:t>
                      </a:r>
                      <a:r>
                        <a:rPr sz="2300" b="1" spc="-120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b="1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Impact</a:t>
                      </a:r>
                      <a:endParaRPr sz="23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A57A4"/>
                    </a:solidFill>
                  </a:tcPr>
                </a:tc>
              </a:tr>
              <a:tr h="3708400">
                <a:tc>
                  <a:txBody>
                    <a:bodyPr/>
                    <a:lstStyle/>
                    <a:p>
                      <a:pPr marL="332105" marR="140335" indent="-240665">
                        <a:lnSpc>
                          <a:spcPct val="100000"/>
                        </a:lnSpc>
                        <a:spcBef>
                          <a:spcPts val="1620"/>
                        </a:spcBef>
                        <a:buSzPct val="108695"/>
                        <a:buFont typeface="Wingdings"/>
                        <a:buChar char=""/>
                        <a:tabLst>
                          <a:tab pos="318770" algn="l"/>
                        </a:tabLst>
                      </a:pP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Development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visual</a:t>
                      </a:r>
                      <a:r>
                        <a:rPr sz="2300" spc="-1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and  auditory</a:t>
                      </a:r>
                      <a:r>
                        <a:rPr sz="2300" spc="-1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perception</a:t>
                      </a:r>
                      <a:endParaRPr sz="2300">
                        <a:latin typeface="Arial"/>
                        <a:cs typeface="Arial"/>
                      </a:endParaRPr>
                    </a:p>
                    <a:p>
                      <a:pPr marL="332105" marR="692785" indent="-240665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318770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Recognition of and  response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2300" spc="-1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emotional  cues</a:t>
                      </a:r>
                      <a:endParaRPr sz="2300">
                        <a:latin typeface="Arial"/>
                        <a:cs typeface="Arial"/>
                      </a:endParaRPr>
                    </a:p>
                    <a:p>
                      <a:pPr marL="332105" marR="739140" indent="-240665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303530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Attachment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2300" spc="-1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primary 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caregiver</a:t>
                      </a:r>
                      <a:endParaRPr sz="2300">
                        <a:latin typeface="Arial"/>
                        <a:cs typeface="Arial"/>
                      </a:endParaRPr>
                    </a:p>
                  </a:txBody>
                  <a:tcPr marL="0" marR="0" marT="205740" marB="0"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A57A4"/>
                    </a:solidFill>
                  </a:tcPr>
                </a:tc>
                <a:tc>
                  <a:txBody>
                    <a:bodyPr/>
                    <a:lstStyle/>
                    <a:p>
                      <a:pPr marL="388620" indent="-240665">
                        <a:lnSpc>
                          <a:spcPct val="100000"/>
                        </a:lnSpc>
                        <a:spcBef>
                          <a:spcPts val="1620"/>
                        </a:spcBef>
                        <a:buSzPct val="108695"/>
                        <a:buFont typeface="Wingdings"/>
                        <a:buChar char=""/>
                        <a:tabLst>
                          <a:tab pos="375920" algn="l"/>
                        </a:tabLst>
                      </a:pP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Sensitivity to</a:t>
                      </a:r>
                      <a:r>
                        <a:rPr sz="2300" spc="-6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noise</a:t>
                      </a:r>
                      <a:endParaRPr sz="2300" dirty="0">
                        <a:latin typeface="Arial"/>
                        <a:cs typeface="Arial"/>
                      </a:endParaRPr>
                    </a:p>
                    <a:p>
                      <a:pPr marL="360045" indent="-212090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360680" algn="l"/>
                        </a:tabLst>
                      </a:pP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Avoidance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2300" spc="-1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contact</a:t>
                      </a:r>
                      <a:endParaRPr sz="2300" dirty="0">
                        <a:latin typeface="Arial"/>
                        <a:cs typeface="Arial"/>
                      </a:endParaRPr>
                    </a:p>
                    <a:p>
                      <a:pPr marL="388620" indent="-240665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375920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Heightened startle</a:t>
                      </a:r>
                      <a:r>
                        <a:rPr sz="2300" spc="-17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response</a:t>
                      </a:r>
                      <a:endParaRPr sz="2300" dirty="0">
                        <a:latin typeface="Arial"/>
                        <a:cs typeface="Arial"/>
                      </a:endParaRPr>
                    </a:p>
                    <a:p>
                      <a:pPr marL="388620" marR="924560" indent="-240665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375920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Confusion about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what’s 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dangerous and who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go</a:t>
                      </a:r>
                      <a:r>
                        <a:rPr sz="2300" spc="-19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  for</a:t>
                      </a:r>
                      <a:r>
                        <a:rPr sz="2300" spc="-9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protection</a:t>
                      </a:r>
                      <a:endParaRPr sz="2300" dirty="0">
                        <a:latin typeface="Arial"/>
                        <a:cs typeface="Arial"/>
                      </a:endParaRPr>
                    </a:p>
                    <a:p>
                      <a:pPr marL="469900" marR="708660" indent="-321945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455930" algn="l"/>
                          <a:tab pos="456565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Fear of being separated</a:t>
                      </a:r>
                      <a:r>
                        <a:rPr sz="2300" spc="-1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from 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familiar</a:t>
                      </a:r>
                      <a:r>
                        <a:rPr sz="2300" spc="-8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people/places</a:t>
                      </a:r>
                      <a:endParaRPr sz="2300" dirty="0">
                        <a:latin typeface="Arial"/>
                        <a:cs typeface="Arial"/>
                      </a:endParaRPr>
                    </a:p>
                  </a:txBody>
                  <a:tcPr marL="0" marR="0" marT="205740" marB="0"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A57A4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6934200" y="6343589"/>
            <a:ext cx="128524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i="1" spc="-5" dirty="0">
                <a:solidFill>
                  <a:srgbClr val="FFE831"/>
                </a:solidFill>
                <a:latin typeface="Arial"/>
                <a:cs typeface="Arial"/>
              </a:rPr>
              <a:t>(Continued)</a:t>
            </a:r>
            <a:endParaRPr sz="19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56684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12482" y="567944"/>
            <a:ext cx="6926518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School-Aged Children</a:t>
            </a:r>
            <a:r>
              <a:rPr lang="en-US" spc="-35" dirty="0" smtClean="0">
                <a:solidFill>
                  <a:srgbClr val="FFFF00"/>
                </a:solidFill>
              </a:rPr>
              <a:t> </a:t>
            </a:r>
            <a:r>
              <a:rPr lang="en-US" spc="-10" dirty="0" smtClean="0">
                <a:solidFill>
                  <a:srgbClr val="FFFF00"/>
                </a:solidFill>
                <a:latin typeface="Arial"/>
                <a:cs typeface="Arial"/>
              </a:rPr>
              <a:t>(6–12)</a:t>
            </a:r>
            <a:endParaRPr lang="en-US" spc="-1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543749"/>
              </p:ext>
            </p:extLst>
          </p:nvPr>
        </p:nvGraphicFramePr>
        <p:xfrm>
          <a:off x="76200" y="1676400"/>
          <a:ext cx="9243232" cy="4076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48077"/>
                <a:gridCol w="5295155"/>
              </a:tblGrid>
              <a:tr h="711200">
                <a:tc>
                  <a:txBody>
                    <a:bodyPr/>
                    <a:lstStyle/>
                    <a:p>
                      <a:pPr marL="1304290">
                        <a:lnSpc>
                          <a:spcPts val="2545"/>
                        </a:lnSpc>
                      </a:pPr>
                      <a:r>
                        <a:rPr sz="2300" b="1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Key</a:t>
                      </a:r>
                      <a:endParaRPr sz="2300" dirty="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2300" b="1" spc="-5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Developmental</a:t>
                      </a:r>
                      <a:r>
                        <a:rPr sz="2300" b="1" spc="-100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b="1" spc="-35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Tasks</a:t>
                      </a:r>
                      <a:endParaRPr sz="23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A57A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 marL="681990">
                        <a:lnSpc>
                          <a:spcPct val="100000"/>
                        </a:lnSpc>
                      </a:pPr>
                      <a:r>
                        <a:rPr sz="2300" b="1" spc="-30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Trauma’s</a:t>
                      </a:r>
                      <a:r>
                        <a:rPr sz="2300" b="1" spc="-120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b="1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Impact</a:t>
                      </a:r>
                      <a:endParaRPr sz="23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A57A4"/>
                    </a:solidFill>
                  </a:tcPr>
                </a:tc>
              </a:tr>
              <a:tr h="3352800">
                <a:tc>
                  <a:txBody>
                    <a:bodyPr/>
                    <a:lstStyle/>
                    <a:p>
                      <a:pPr marL="332105" marR="270510" indent="-240665">
                        <a:lnSpc>
                          <a:spcPct val="100000"/>
                        </a:lnSpc>
                        <a:spcBef>
                          <a:spcPts val="1620"/>
                        </a:spcBef>
                        <a:buSzPct val="108695"/>
                        <a:buFont typeface="Wingdings"/>
                        <a:buChar char=""/>
                        <a:tabLst>
                          <a:tab pos="318770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Manage fears,</a:t>
                      </a:r>
                      <a:r>
                        <a:rPr sz="2300" spc="-1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anxieties, 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2300" spc="-114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aggression</a:t>
                      </a:r>
                      <a:endParaRPr sz="2300">
                        <a:latin typeface="Arial"/>
                        <a:cs typeface="Arial"/>
                      </a:endParaRPr>
                    </a:p>
                    <a:p>
                      <a:pPr marL="332105" marR="691515" indent="-240665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318770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Sustain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attention for 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learning and</a:t>
                      </a:r>
                      <a:r>
                        <a:rPr sz="2300" spc="-1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problem 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solving</a:t>
                      </a:r>
                      <a:endParaRPr sz="2300">
                        <a:latin typeface="Arial"/>
                        <a:cs typeface="Arial"/>
                      </a:endParaRPr>
                    </a:p>
                    <a:p>
                      <a:pPr marL="332105" marR="708660" indent="-240665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318770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Control impulses</a:t>
                      </a:r>
                      <a:r>
                        <a:rPr sz="2300" spc="-1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and  manage physical  responses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2300" spc="-1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danger</a:t>
                      </a:r>
                      <a:endParaRPr sz="2300">
                        <a:latin typeface="Arial"/>
                        <a:cs typeface="Arial"/>
                      </a:endParaRPr>
                    </a:p>
                  </a:txBody>
                  <a:tcPr marL="0" marR="0" marT="205740" marB="0"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A57A4"/>
                    </a:solidFill>
                  </a:tcPr>
                </a:tc>
                <a:tc>
                  <a:txBody>
                    <a:bodyPr/>
                    <a:lstStyle/>
                    <a:p>
                      <a:pPr marL="505459" indent="-227329">
                        <a:lnSpc>
                          <a:spcPct val="100000"/>
                        </a:lnSpc>
                        <a:spcBef>
                          <a:spcPts val="1620"/>
                        </a:spcBef>
                        <a:buSzPct val="108695"/>
                        <a:buFont typeface="Wingdings"/>
                        <a:buChar char=""/>
                        <a:tabLst>
                          <a:tab pos="506095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Emotional</a:t>
                      </a:r>
                      <a:r>
                        <a:rPr sz="2300" spc="-1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swings</a:t>
                      </a:r>
                      <a:endParaRPr sz="2300" dirty="0">
                        <a:latin typeface="Arial"/>
                        <a:cs typeface="Arial"/>
                      </a:endParaRPr>
                    </a:p>
                    <a:p>
                      <a:pPr marL="505459" indent="-227329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506095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Learning</a:t>
                      </a:r>
                      <a:r>
                        <a:rPr sz="2300" spc="-1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problems</a:t>
                      </a:r>
                      <a:endParaRPr sz="2300" dirty="0">
                        <a:latin typeface="Arial"/>
                        <a:cs typeface="Arial"/>
                      </a:endParaRPr>
                    </a:p>
                    <a:p>
                      <a:pPr marL="505459" indent="-227329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506095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Specific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anxieties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2300" spc="-1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fears</a:t>
                      </a:r>
                      <a:endParaRPr sz="2300" dirty="0">
                        <a:latin typeface="Arial"/>
                        <a:cs typeface="Arial"/>
                      </a:endParaRPr>
                    </a:p>
                    <a:p>
                      <a:pPr marL="490220" indent="-212090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490855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Attention</a:t>
                      </a:r>
                      <a:r>
                        <a:rPr sz="2300" spc="-1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seeking</a:t>
                      </a:r>
                      <a:endParaRPr sz="2300" dirty="0">
                        <a:latin typeface="Arial"/>
                        <a:cs typeface="Arial"/>
                      </a:endParaRPr>
                    </a:p>
                    <a:p>
                      <a:pPr marL="505459" indent="-227329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506095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Reversion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younger</a:t>
                      </a:r>
                      <a:r>
                        <a:rPr sz="2300" spc="-1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behaviors</a:t>
                      </a:r>
                      <a:endParaRPr sz="2300" dirty="0">
                        <a:latin typeface="Arial"/>
                        <a:cs typeface="Arial"/>
                      </a:endParaRPr>
                    </a:p>
                  </a:txBody>
                  <a:tcPr marL="0" marR="0" marT="205740" marB="0"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A57A4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004047" y="6046342"/>
            <a:ext cx="1503568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i="1" spc="-5" dirty="0">
                <a:solidFill>
                  <a:srgbClr val="FFE831"/>
                </a:solidFill>
                <a:latin typeface="Arial"/>
                <a:cs typeface="Arial"/>
              </a:rPr>
              <a:t>(Continued)</a:t>
            </a:r>
            <a:endParaRPr sz="19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201241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04924" y="491744"/>
            <a:ext cx="6545518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Adolescents</a:t>
            </a:r>
            <a:r>
              <a:rPr lang="en-US" spc="-70" dirty="0" smtClean="0">
                <a:solidFill>
                  <a:srgbClr val="FFFF00"/>
                </a:solidFill>
              </a:rPr>
              <a:t> </a:t>
            </a:r>
            <a:r>
              <a:rPr lang="en-US" spc="-10" dirty="0" smtClean="0">
                <a:solidFill>
                  <a:srgbClr val="FFFF00"/>
                </a:solidFill>
                <a:latin typeface="Arial"/>
                <a:cs typeface="Arial"/>
              </a:rPr>
              <a:t>(13–21)</a:t>
            </a:r>
            <a:endParaRPr lang="en-US" spc="-1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698205"/>
              </p:ext>
            </p:extLst>
          </p:nvPr>
        </p:nvGraphicFramePr>
        <p:xfrm>
          <a:off x="280306" y="1295400"/>
          <a:ext cx="8534400" cy="4955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00981"/>
                <a:gridCol w="4733419"/>
              </a:tblGrid>
              <a:tr h="711200">
                <a:tc>
                  <a:txBody>
                    <a:bodyPr/>
                    <a:lstStyle/>
                    <a:p>
                      <a:pPr marL="1304290">
                        <a:lnSpc>
                          <a:spcPts val="2545"/>
                        </a:lnSpc>
                      </a:pPr>
                      <a:r>
                        <a:rPr sz="2300" b="1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Key</a:t>
                      </a:r>
                      <a:endParaRPr sz="2300" dirty="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2300" b="1" spc="-5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Developmental</a:t>
                      </a:r>
                      <a:r>
                        <a:rPr sz="2300" b="1" spc="-100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b="1" spc="-35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Tasks</a:t>
                      </a:r>
                      <a:endParaRPr sz="23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A57A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 marL="924560">
                        <a:lnSpc>
                          <a:spcPct val="100000"/>
                        </a:lnSpc>
                      </a:pPr>
                      <a:r>
                        <a:rPr sz="2300" b="1" spc="-30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Trauma’s</a:t>
                      </a:r>
                      <a:r>
                        <a:rPr sz="2300" b="1" spc="-105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b="1" dirty="0">
                          <a:solidFill>
                            <a:srgbClr val="FFE701"/>
                          </a:solidFill>
                          <a:latin typeface="Arial"/>
                          <a:cs typeface="Arial"/>
                        </a:rPr>
                        <a:t>Impact</a:t>
                      </a:r>
                      <a:endParaRPr sz="23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A57A4"/>
                    </a:solidFill>
                  </a:tcPr>
                </a:tc>
              </a:tr>
              <a:tr h="3530600">
                <a:tc>
                  <a:txBody>
                    <a:bodyPr/>
                    <a:lstStyle/>
                    <a:p>
                      <a:pPr marL="332105" indent="-240665">
                        <a:lnSpc>
                          <a:spcPct val="100000"/>
                        </a:lnSpc>
                        <a:spcBef>
                          <a:spcPts val="1620"/>
                        </a:spcBef>
                        <a:buSzPct val="108695"/>
                        <a:buFont typeface="Wingdings"/>
                        <a:buChar char=""/>
                        <a:tabLst>
                          <a:tab pos="314325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Think</a:t>
                      </a:r>
                      <a:r>
                        <a:rPr sz="2300" spc="-1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abstractly</a:t>
                      </a:r>
                      <a:endParaRPr sz="2300" dirty="0">
                        <a:latin typeface="Arial"/>
                        <a:cs typeface="Arial"/>
                      </a:endParaRPr>
                    </a:p>
                    <a:p>
                      <a:pPr marL="332105" marR="109220" indent="-240665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303530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Anticipate and consider</a:t>
                      </a:r>
                      <a:r>
                        <a:rPr sz="2300" spc="-204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  consequences of</a:t>
                      </a:r>
                      <a:r>
                        <a:rPr sz="2300" spc="-1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behavior</a:t>
                      </a:r>
                      <a:endParaRPr sz="2300" dirty="0">
                        <a:latin typeface="Arial"/>
                        <a:cs typeface="Arial"/>
                      </a:endParaRPr>
                    </a:p>
                    <a:p>
                      <a:pPr marL="412750" marR="396875" indent="-321310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383540" algn="l"/>
                          <a:tab pos="384175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Accurately judge</a:t>
                      </a:r>
                      <a:r>
                        <a:rPr sz="2300" spc="-1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danger  and</a:t>
                      </a:r>
                      <a:r>
                        <a:rPr sz="2300" spc="-1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safety</a:t>
                      </a:r>
                      <a:endParaRPr sz="2300" dirty="0">
                        <a:latin typeface="Arial"/>
                        <a:cs typeface="Arial"/>
                      </a:endParaRPr>
                    </a:p>
                    <a:p>
                      <a:pPr marL="412750" marR="1143635" indent="-321310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398780" algn="l"/>
                          <a:tab pos="399415" algn="l"/>
                          <a:tab pos="1692275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Modify and</a:t>
                      </a:r>
                      <a:r>
                        <a:rPr sz="2300" spc="-1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control  </a:t>
                      </a:r>
                      <a:r>
                        <a:rPr sz="2300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behavior</a:t>
                      </a:r>
                      <a:r>
                        <a:rPr lang="en-US" sz="2300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2300" spc="-9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meet  </a:t>
                      </a:r>
                      <a:r>
                        <a:rPr sz="230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long</a:t>
                      </a:r>
                      <a:r>
                        <a:rPr lang="en-US" sz="230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term</a:t>
                      </a:r>
                      <a:r>
                        <a:rPr sz="2300" spc="-14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goals</a:t>
                      </a:r>
                      <a:endParaRPr sz="2300" dirty="0">
                        <a:latin typeface="Arial"/>
                        <a:cs typeface="Arial"/>
                      </a:endParaRPr>
                    </a:p>
                  </a:txBody>
                  <a:tcPr marL="0" marR="0" marT="205740" marB="0"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A57A4"/>
                    </a:solidFill>
                  </a:tcPr>
                </a:tc>
                <a:tc>
                  <a:txBody>
                    <a:bodyPr/>
                    <a:lstStyle/>
                    <a:p>
                      <a:pPr marL="357505" marR="595630" indent="-240665">
                        <a:lnSpc>
                          <a:spcPct val="100000"/>
                        </a:lnSpc>
                        <a:spcBef>
                          <a:spcPts val="1620"/>
                        </a:spcBef>
                        <a:buSzPct val="108695"/>
                        <a:buFont typeface="Wingdings"/>
                        <a:buChar char=""/>
                        <a:tabLst>
                          <a:tab pos="344805" algn="l"/>
                        </a:tabLst>
                      </a:pP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Difficulty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imagining or</a:t>
                      </a:r>
                      <a:r>
                        <a:rPr sz="2300" spc="-1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planning 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300" spc="-1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future</a:t>
                      </a:r>
                      <a:endParaRPr sz="2300" dirty="0">
                        <a:latin typeface="Arial"/>
                        <a:cs typeface="Arial"/>
                      </a:endParaRPr>
                    </a:p>
                    <a:p>
                      <a:pPr marL="357505" indent="-240665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344805" algn="l"/>
                        </a:tabLst>
                      </a:pP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Over-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underestimating</a:t>
                      </a:r>
                      <a:r>
                        <a:rPr sz="2300" spc="-9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danger</a:t>
                      </a:r>
                      <a:endParaRPr sz="2300" dirty="0">
                        <a:latin typeface="Arial"/>
                        <a:cs typeface="Arial"/>
                      </a:endParaRPr>
                    </a:p>
                    <a:p>
                      <a:pPr marL="357505" indent="-240665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344805" algn="l"/>
                        </a:tabLst>
                      </a:pP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Inappropriate</a:t>
                      </a:r>
                      <a:r>
                        <a:rPr sz="2300" spc="-10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aggression</a:t>
                      </a:r>
                      <a:endParaRPr sz="2300" dirty="0">
                        <a:latin typeface="Arial"/>
                        <a:cs typeface="Arial"/>
                      </a:endParaRPr>
                    </a:p>
                    <a:p>
                      <a:pPr marL="357505" marR="412115" indent="-240665">
                        <a:lnSpc>
                          <a:spcPct val="100000"/>
                        </a:lnSpc>
                        <a:spcBef>
                          <a:spcPts val="1375"/>
                        </a:spcBef>
                        <a:buSzPct val="108695"/>
                        <a:buFont typeface="Wingdings"/>
                        <a:buChar char=""/>
                        <a:tabLst>
                          <a:tab pos="344805" algn="l"/>
                        </a:tabLst>
                      </a:pP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Reckless and/or</a:t>
                      </a:r>
                      <a:r>
                        <a:rPr sz="2300" spc="-1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3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self-destructive  </a:t>
                      </a:r>
                      <a:r>
                        <a:rPr sz="23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behaviors</a:t>
                      </a:r>
                      <a:endParaRPr sz="2300" dirty="0">
                        <a:latin typeface="Arial"/>
                        <a:cs typeface="Arial"/>
                      </a:endParaRPr>
                    </a:p>
                  </a:txBody>
                  <a:tcPr marL="0" marR="0" marT="205740" marB="0"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A57A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45275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4358" y="1863606"/>
            <a:ext cx="11185887" cy="3180080"/>
          </a:xfrm>
          <a:prstGeom prst="rect">
            <a:avLst/>
          </a:prstGeom>
        </p:spPr>
        <p:txBody>
          <a:bodyPr vert="horz" wrap="square" lIns="0" tIns="172720" rIns="0" bIns="0" rtlCol="0">
            <a:spAutoFit/>
          </a:bodyPr>
          <a:lstStyle/>
          <a:p>
            <a:pPr marL="375285" indent="-362585">
              <a:lnSpc>
                <a:spcPct val="100000"/>
              </a:lnSpc>
              <a:spcBef>
                <a:spcPts val="1360"/>
              </a:spcBef>
              <a:buClr>
                <a:srgbClr val="FFFFFF"/>
              </a:buClr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15" dirty="0">
                <a:solidFill>
                  <a:srgbClr val="FFFFFF"/>
                </a:solidFill>
                <a:latin typeface="Arial"/>
                <a:cs typeface="Arial"/>
              </a:rPr>
              <a:t>Offer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a secure base of love and</a:t>
            </a:r>
            <a:r>
              <a:rPr sz="2800" spc="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protection.</a:t>
            </a:r>
            <a:endParaRPr sz="28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Be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emotionally and physically</a:t>
            </a:r>
            <a:r>
              <a:rPr sz="2800" spc="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available.</a:t>
            </a:r>
            <a:endParaRPr sz="28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Recognize and respond to the </a:t>
            </a: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child’s</a:t>
            </a:r>
            <a:r>
              <a:rPr sz="2800" spc="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needs.</a:t>
            </a:r>
            <a:endParaRPr sz="28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Provide guidance and</a:t>
            </a:r>
            <a:r>
              <a:rPr sz="280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example.</a:t>
            </a:r>
            <a:endParaRPr sz="28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Provide opportunities to safely explore the</a:t>
            </a:r>
            <a:r>
              <a:rPr sz="2800" spc="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world.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312289" y="68072"/>
            <a:ext cx="6545711" cy="105112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3670"/>
              </a:lnSpc>
              <a:spcBef>
                <a:spcPts val="560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What</a:t>
            </a:r>
            <a:r>
              <a:rPr lang="en-US" spc="-45" dirty="0" smtClean="0">
                <a:solidFill>
                  <a:srgbClr val="FFFF00"/>
                </a:solidFill>
              </a:rPr>
              <a:t> </a:t>
            </a:r>
            <a:r>
              <a:rPr lang="en-US" spc="-20" dirty="0" smtClean="0">
                <a:solidFill>
                  <a:srgbClr val="FFFF00"/>
                </a:solidFill>
              </a:rPr>
              <a:t>Trauma-Informed  </a:t>
            </a:r>
            <a:r>
              <a:rPr lang="en-US" spc="-5" dirty="0" smtClean="0">
                <a:solidFill>
                  <a:srgbClr val="FFFF00"/>
                </a:solidFill>
              </a:rPr>
              <a:t>Parents </a:t>
            </a:r>
            <a:r>
              <a:rPr lang="en-US" spc="-10" dirty="0" smtClean="0">
                <a:solidFill>
                  <a:srgbClr val="FFFF00"/>
                </a:solidFill>
              </a:rPr>
              <a:t>Can</a:t>
            </a:r>
            <a:r>
              <a:rPr lang="en-US" spc="-65" dirty="0" smtClean="0">
                <a:solidFill>
                  <a:srgbClr val="FFFF00"/>
                </a:solidFill>
              </a:rPr>
              <a:t> </a:t>
            </a:r>
            <a:r>
              <a:rPr lang="en-US" spc="-10" dirty="0" smtClean="0">
                <a:solidFill>
                  <a:srgbClr val="FFFF00"/>
                </a:solidFill>
              </a:rPr>
              <a:t>Do</a:t>
            </a:r>
            <a:endParaRPr lang="en-US" spc="-1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68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255570" y="494125"/>
            <a:ext cx="584043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10" dirty="0" smtClean="0">
                <a:solidFill>
                  <a:srgbClr val="FFFF00"/>
                </a:solidFill>
              </a:rPr>
              <a:t>Safety </a:t>
            </a:r>
            <a:r>
              <a:rPr lang="en-US" spc="-5" dirty="0" smtClean="0">
                <a:solidFill>
                  <a:srgbClr val="FFFF00"/>
                </a:solidFill>
              </a:rPr>
              <a:t>and</a:t>
            </a:r>
            <a:r>
              <a:rPr lang="en-US" spc="-45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Trauma</a:t>
            </a:r>
            <a:endParaRPr lang="en-US" spc="-5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1491" y="1905000"/>
            <a:ext cx="7315200" cy="36695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5285" marR="68580" indent="-362585">
              <a:lnSpc>
                <a:spcPct val="100000"/>
              </a:lnSpc>
              <a:spcBef>
                <a:spcPts val="9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Physical safety is not the same as psychological  safety.</a:t>
            </a:r>
            <a:endParaRPr sz="2800" dirty="0">
              <a:latin typeface="Arial"/>
              <a:cs typeface="Arial"/>
            </a:endParaRPr>
          </a:p>
          <a:p>
            <a:pPr marL="375285" marR="342900" indent="-362585">
              <a:lnSpc>
                <a:spcPct val="100000"/>
              </a:lnSpc>
              <a:spcBef>
                <a:spcPts val="251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Your child’s definition of “safety” will not be the  same as</a:t>
            </a:r>
            <a:r>
              <a:rPr sz="28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yours.</a:t>
            </a:r>
            <a:endParaRPr sz="2800" dirty="0">
              <a:latin typeface="Arial"/>
              <a:cs typeface="Arial"/>
            </a:endParaRPr>
          </a:p>
          <a:p>
            <a:pPr marL="375285" marR="5080" indent="-362585">
              <a:lnSpc>
                <a:spcPct val="100000"/>
              </a:lnSpc>
              <a:spcBef>
                <a:spcPts val="251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help your child feel safe, you will need to look  at the world through his or her “trauma</a:t>
            </a:r>
            <a:r>
              <a:rPr sz="2800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lens.”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82418" y="5922614"/>
            <a:ext cx="1827163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-10" dirty="0">
                <a:solidFill>
                  <a:srgbClr val="FFE831"/>
                </a:solidFill>
                <a:latin typeface="Arial"/>
                <a:cs typeface="Arial"/>
              </a:rPr>
              <a:t>(</a:t>
            </a:r>
            <a:r>
              <a:rPr sz="1800" i="1" spc="-10" dirty="0">
                <a:solidFill>
                  <a:srgbClr val="FFE831"/>
                </a:solidFill>
                <a:latin typeface="Arial"/>
                <a:cs typeface="Arial"/>
              </a:rPr>
              <a:t>Continued</a:t>
            </a:r>
            <a:r>
              <a:rPr sz="1800" b="1" i="1" spc="-10" dirty="0">
                <a:solidFill>
                  <a:srgbClr val="FFE831"/>
                </a:solidFill>
                <a:latin typeface="Arial"/>
                <a:cs typeface="Arial"/>
              </a:rPr>
              <a:t>)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00334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255570" y="494125"/>
            <a:ext cx="5598160" cy="105862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10" dirty="0" smtClean="0">
                <a:solidFill>
                  <a:srgbClr val="FFFF00"/>
                </a:solidFill>
              </a:rPr>
              <a:t>Safety </a:t>
            </a:r>
            <a:r>
              <a:rPr lang="en-US" spc="-5" dirty="0" smtClean="0">
                <a:solidFill>
                  <a:srgbClr val="FFFF00"/>
                </a:solidFill>
              </a:rPr>
              <a:t>and Trauma</a:t>
            </a:r>
            <a:r>
              <a:rPr lang="en-US" spc="-10" dirty="0" smtClean="0">
                <a:solidFill>
                  <a:srgbClr val="FFFF00"/>
                </a:solidFill>
              </a:rPr>
              <a:t> </a:t>
            </a:r>
            <a:r>
              <a:rPr lang="en-US" sz="2400" i="1" spc="-5" dirty="0" smtClean="0">
                <a:latin typeface="Arial"/>
                <a:cs typeface="Arial"/>
              </a:rPr>
              <a:t>(Continued)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96278"/>
            <a:ext cx="7769225" cy="4117340"/>
          </a:xfrm>
          <a:prstGeom prst="rect">
            <a:avLst/>
          </a:prstGeom>
        </p:spPr>
        <p:txBody>
          <a:bodyPr vert="horz" wrap="square" lIns="0" tIns="215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00"/>
              </a:spcBef>
            </a:pPr>
            <a:r>
              <a:rPr sz="2800" spc="-5" dirty="0">
                <a:solidFill>
                  <a:srgbClr val="FFE831"/>
                </a:solidFill>
                <a:latin typeface="Arial"/>
                <a:cs typeface="Arial"/>
              </a:rPr>
              <a:t>Children who have been through trauma</a:t>
            </a:r>
            <a:r>
              <a:rPr sz="2800" spc="175" dirty="0">
                <a:solidFill>
                  <a:srgbClr val="FFE831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E831"/>
                </a:solidFill>
                <a:latin typeface="Arial"/>
                <a:cs typeface="Arial"/>
              </a:rPr>
              <a:t>may:</a:t>
            </a:r>
            <a:endParaRPr sz="2800">
              <a:latin typeface="Arial"/>
              <a:cs typeface="Arial"/>
            </a:endParaRPr>
          </a:p>
          <a:p>
            <a:pPr marL="608965" marR="5080" indent="-362585">
              <a:lnSpc>
                <a:spcPct val="100000"/>
              </a:lnSpc>
              <a:spcBef>
                <a:spcPts val="2050"/>
              </a:spcBef>
              <a:buSzPct val="108928"/>
              <a:buFont typeface="Wingdings"/>
              <a:buChar char=""/>
              <a:tabLst>
                <a:tab pos="608965" algn="l"/>
                <a:tab pos="60960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Have valid fears about their own safety or the  safety of loved</a:t>
            </a:r>
            <a:r>
              <a:rPr sz="28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ones</a:t>
            </a:r>
            <a:endParaRPr sz="2800">
              <a:latin typeface="Arial"/>
              <a:cs typeface="Arial"/>
            </a:endParaRPr>
          </a:p>
          <a:p>
            <a:pPr marL="608965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608965" algn="l"/>
                <a:tab pos="60960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Have difficulty trusting adults to protect</a:t>
            </a:r>
            <a:r>
              <a:rPr sz="2800" spc="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them</a:t>
            </a:r>
            <a:endParaRPr sz="2800">
              <a:latin typeface="Arial"/>
              <a:cs typeface="Arial"/>
            </a:endParaRPr>
          </a:p>
          <a:p>
            <a:pPr marL="608965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608965" algn="l"/>
                <a:tab pos="609600" algn="l"/>
              </a:tabLst>
            </a:pP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Be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hyperaware of potential</a:t>
            </a:r>
            <a:r>
              <a:rPr sz="2800" spc="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threats</a:t>
            </a:r>
            <a:endParaRPr sz="2800">
              <a:latin typeface="Arial"/>
              <a:cs typeface="Arial"/>
            </a:endParaRPr>
          </a:p>
          <a:p>
            <a:pPr marL="608965" marR="299720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608965" algn="l"/>
                <a:tab pos="60960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Have problems controlling their reactions to  perceived threats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05859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31770" y="565562"/>
            <a:ext cx="545943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Promoting</a:t>
            </a:r>
            <a:r>
              <a:rPr lang="en-US" spc="-55" dirty="0" smtClean="0">
                <a:solidFill>
                  <a:srgbClr val="FFFF00"/>
                </a:solidFill>
              </a:rPr>
              <a:t> </a:t>
            </a:r>
            <a:r>
              <a:rPr lang="en-US" spc="-10" dirty="0" smtClean="0">
                <a:solidFill>
                  <a:srgbClr val="FFFF00"/>
                </a:solidFill>
              </a:rPr>
              <a:t>Safety</a:t>
            </a:r>
            <a:endParaRPr lang="en-US" spc="-10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1770" y="1676400"/>
            <a:ext cx="8534400" cy="44210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5285" marR="971550" indent="-362585">
              <a:lnSpc>
                <a:spcPct val="100000"/>
              </a:lnSpc>
              <a:spcBef>
                <a:spcPts val="9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Help children get familiar with the house and  neighborhood.</a:t>
            </a:r>
            <a:endParaRPr sz="2800" dirty="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510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Give them control over some aspects of their</a:t>
            </a:r>
            <a:r>
              <a:rPr sz="2800" spc="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lives.</a:t>
            </a:r>
            <a:endParaRPr sz="2800" dirty="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510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Set</a:t>
            </a:r>
            <a:r>
              <a:rPr sz="28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limits.</a:t>
            </a:r>
            <a:endParaRPr sz="2800" dirty="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510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Let them know what will happen</a:t>
            </a:r>
            <a:r>
              <a:rPr sz="2800" spc="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next.</a:t>
            </a:r>
            <a:endParaRPr sz="2800" dirty="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510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See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and appreciate them for who they</a:t>
            </a:r>
            <a:r>
              <a:rPr sz="2800" spc="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are.</a:t>
            </a:r>
            <a:endParaRPr sz="2800" dirty="0">
              <a:latin typeface="Arial"/>
              <a:cs typeface="Arial"/>
            </a:endParaRPr>
          </a:p>
          <a:p>
            <a:pPr marL="375285" marR="259715" indent="-362585">
              <a:lnSpc>
                <a:spcPct val="100000"/>
              </a:lnSpc>
              <a:spcBef>
                <a:spcPts val="1510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Help them to maintain a sense of connection and  continuity with the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past.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062695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24000" y="381000"/>
            <a:ext cx="57912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Give a </a:t>
            </a:r>
            <a:r>
              <a:rPr lang="en-US" spc="-10" dirty="0" smtClean="0">
                <a:solidFill>
                  <a:srgbClr val="FFFF00"/>
                </a:solidFill>
              </a:rPr>
              <a:t>Safety</a:t>
            </a:r>
            <a:r>
              <a:rPr lang="en-US" spc="-5" dirty="0" smtClean="0">
                <a:solidFill>
                  <a:srgbClr val="FFFF00"/>
                </a:solidFill>
              </a:rPr>
              <a:t> </a:t>
            </a:r>
            <a:r>
              <a:rPr lang="en-US" spc="-10" dirty="0" smtClean="0">
                <a:solidFill>
                  <a:srgbClr val="FFFF00"/>
                </a:solidFill>
              </a:rPr>
              <a:t>Message</a:t>
            </a:r>
            <a:endParaRPr lang="en-US" spc="-10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9600" y="1568548"/>
            <a:ext cx="8229600" cy="4280659"/>
          </a:xfrm>
          <a:prstGeom prst="rect">
            <a:avLst/>
          </a:prstGeom>
        </p:spPr>
        <p:txBody>
          <a:bodyPr vert="horz" wrap="square" lIns="0" tIns="172720" rIns="0" bIns="0" rtlCol="0">
            <a:spAutoFit/>
          </a:bodyPr>
          <a:lstStyle/>
          <a:p>
            <a:pPr marL="375285" indent="-362585">
              <a:lnSpc>
                <a:spcPct val="100000"/>
              </a:lnSpc>
              <a:spcBef>
                <a:spcPts val="1360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Partner with the social worker or</a:t>
            </a:r>
            <a:r>
              <a:rPr sz="2800" spc="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caseworker.</a:t>
            </a:r>
            <a:endParaRPr sz="2800" dirty="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Get down to the child’s eye</a:t>
            </a:r>
            <a:r>
              <a:rPr sz="28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level.</a:t>
            </a:r>
            <a:endParaRPr sz="2800" dirty="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Promise to keep the child physically</a:t>
            </a:r>
            <a:r>
              <a:rPr sz="2800" spc="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safe.</a:t>
            </a:r>
            <a:endParaRPr sz="2800" dirty="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Ask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directly what the child needs to feel</a:t>
            </a:r>
            <a:r>
              <a:rPr sz="2800" spc="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safe.</a:t>
            </a:r>
            <a:endParaRPr sz="2800" dirty="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Follow the child’s</a:t>
            </a:r>
            <a:r>
              <a:rPr sz="28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lead.</a:t>
            </a:r>
            <a:endParaRPr sz="2800" dirty="0">
              <a:latin typeface="Arial"/>
              <a:cs typeface="Arial"/>
            </a:endParaRPr>
          </a:p>
          <a:p>
            <a:pPr marL="375285" marR="82550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Let the child know that you are ready to hear  what he or she</a:t>
            </a:r>
            <a:r>
              <a:rPr sz="28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needs.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516756" y="6003276"/>
            <a:ext cx="1009667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10" dirty="0">
                <a:solidFill>
                  <a:srgbClr val="FFE831"/>
                </a:solidFill>
                <a:latin typeface="Arial"/>
                <a:cs typeface="Arial"/>
              </a:rPr>
              <a:t>(Continued</a:t>
            </a:r>
            <a:r>
              <a:rPr sz="1800" b="1" i="1" spc="-10" dirty="0">
                <a:solidFill>
                  <a:srgbClr val="FFE831"/>
                </a:solidFill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2519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548640" y="583570"/>
            <a:ext cx="7541767" cy="689925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693">
              <a:spcBef>
                <a:spcPts val="100"/>
              </a:spcBef>
            </a:pPr>
            <a:r>
              <a:rPr lang="en-US" spc="-4" dirty="0" smtClean="0">
                <a:solidFill>
                  <a:srgbClr val="FFFF00"/>
                </a:solidFill>
              </a:rPr>
              <a:t>Why </a:t>
            </a:r>
            <a:r>
              <a:rPr lang="en-US" dirty="0" smtClean="0">
                <a:solidFill>
                  <a:srgbClr val="FFFF00"/>
                </a:solidFill>
              </a:rPr>
              <a:t>a </a:t>
            </a:r>
            <a:r>
              <a:rPr lang="en-US" spc="-4" dirty="0" smtClean="0">
                <a:solidFill>
                  <a:srgbClr val="FFFF00"/>
                </a:solidFill>
              </a:rPr>
              <a:t>Trauma</a:t>
            </a:r>
            <a:r>
              <a:rPr lang="en-US" spc="-70" dirty="0" smtClean="0">
                <a:solidFill>
                  <a:srgbClr val="FFFF00"/>
                </a:solidFill>
              </a:rPr>
              <a:t> </a:t>
            </a:r>
            <a:r>
              <a:rPr lang="en-US" spc="-4" dirty="0" smtClean="0">
                <a:solidFill>
                  <a:srgbClr val="FFFF00"/>
                </a:solidFill>
              </a:rPr>
              <a:t>Workshop?</a:t>
            </a:r>
            <a:endParaRPr lang="en-US" spc="-4" dirty="0">
              <a:solidFill>
                <a:srgbClr val="FFFF00"/>
              </a:solidFill>
            </a:endParaRPr>
          </a:p>
        </p:txBody>
      </p:sp>
      <p:sp>
        <p:nvSpPr>
          <p:cNvPr id="5" name="object 4"/>
          <p:cNvSpPr/>
          <p:nvPr/>
        </p:nvSpPr>
        <p:spPr>
          <a:xfrm>
            <a:off x="533400" y="1499616"/>
            <a:ext cx="7543800" cy="0"/>
          </a:xfrm>
          <a:custGeom>
            <a:avLst/>
            <a:gdLst/>
            <a:ahLst/>
            <a:cxnLst/>
            <a:rect l="l" t="t" r="r" b="b"/>
            <a:pathLst>
              <a:path w="7543800">
                <a:moveTo>
                  <a:pt x="0" y="0"/>
                </a:moveTo>
                <a:lnTo>
                  <a:pt x="7543800" y="0"/>
                </a:lnTo>
              </a:path>
            </a:pathLst>
          </a:custGeom>
          <a:ln w="4876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5"/>
          <p:cNvSpPr/>
          <p:nvPr/>
        </p:nvSpPr>
        <p:spPr>
          <a:xfrm>
            <a:off x="521208" y="1462277"/>
            <a:ext cx="7569200" cy="74930"/>
          </a:xfrm>
          <a:custGeom>
            <a:avLst/>
            <a:gdLst/>
            <a:ahLst/>
            <a:cxnLst/>
            <a:rect l="l" t="t" r="r" b="b"/>
            <a:pathLst>
              <a:path w="7569200" h="74930">
                <a:moveTo>
                  <a:pt x="7568946" y="74675"/>
                </a:moveTo>
                <a:lnTo>
                  <a:pt x="7568946" y="0"/>
                </a:lnTo>
                <a:lnTo>
                  <a:pt x="0" y="0"/>
                </a:lnTo>
                <a:lnTo>
                  <a:pt x="0" y="74676"/>
                </a:lnTo>
                <a:lnTo>
                  <a:pt x="12192" y="74676"/>
                </a:lnTo>
                <a:lnTo>
                  <a:pt x="12192" y="25908"/>
                </a:lnTo>
                <a:lnTo>
                  <a:pt x="25146" y="12954"/>
                </a:lnTo>
                <a:lnTo>
                  <a:pt x="25146" y="25908"/>
                </a:lnTo>
                <a:lnTo>
                  <a:pt x="7543800" y="25907"/>
                </a:lnTo>
                <a:lnTo>
                  <a:pt x="7543800" y="12953"/>
                </a:lnTo>
                <a:lnTo>
                  <a:pt x="7555992" y="25907"/>
                </a:lnTo>
                <a:lnTo>
                  <a:pt x="7555992" y="74675"/>
                </a:lnTo>
                <a:lnTo>
                  <a:pt x="7568946" y="74675"/>
                </a:lnTo>
                <a:close/>
              </a:path>
              <a:path w="7569200" h="74930">
                <a:moveTo>
                  <a:pt x="25146" y="25908"/>
                </a:moveTo>
                <a:lnTo>
                  <a:pt x="25146" y="12954"/>
                </a:lnTo>
                <a:lnTo>
                  <a:pt x="12192" y="25908"/>
                </a:lnTo>
                <a:lnTo>
                  <a:pt x="25146" y="25908"/>
                </a:lnTo>
                <a:close/>
              </a:path>
              <a:path w="7569200" h="74930">
                <a:moveTo>
                  <a:pt x="25146" y="49530"/>
                </a:moveTo>
                <a:lnTo>
                  <a:pt x="25146" y="25908"/>
                </a:lnTo>
                <a:lnTo>
                  <a:pt x="12192" y="25908"/>
                </a:lnTo>
                <a:lnTo>
                  <a:pt x="12192" y="49530"/>
                </a:lnTo>
                <a:lnTo>
                  <a:pt x="25146" y="49530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12192" y="49530"/>
                </a:lnTo>
                <a:lnTo>
                  <a:pt x="25146" y="61721"/>
                </a:lnTo>
                <a:lnTo>
                  <a:pt x="25146" y="74676"/>
                </a:lnTo>
                <a:lnTo>
                  <a:pt x="7543800" y="74675"/>
                </a:lnTo>
                <a:lnTo>
                  <a:pt x="7543800" y="61721"/>
                </a:lnTo>
                <a:lnTo>
                  <a:pt x="7555992" y="49529"/>
                </a:lnTo>
                <a:close/>
              </a:path>
              <a:path w="7569200" h="74930">
                <a:moveTo>
                  <a:pt x="25146" y="74676"/>
                </a:moveTo>
                <a:lnTo>
                  <a:pt x="25146" y="61721"/>
                </a:lnTo>
                <a:lnTo>
                  <a:pt x="12192" y="49530"/>
                </a:lnTo>
                <a:lnTo>
                  <a:pt x="12192" y="74676"/>
                </a:lnTo>
                <a:lnTo>
                  <a:pt x="25146" y="74676"/>
                </a:lnTo>
                <a:close/>
              </a:path>
              <a:path w="7569200" h="74930">
                <a:moveTo>
                  <a:pt x="7555992" y="25907"/>
                </a:moveTo>
                <a:lnTo>
                  <a:pt x="7543800" y="12953"/>
                </a:lnTo>
                <a:lnTo>
                  <a:pt x="7543800" y="25907"/>
                </a:lnTo>
                <a:lnTo>
                  <a:pt x="7555992" y="25907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7555992" y="25907"/>
                </a:lnTo>
                <a:lnTo>
                  <a:pt x="7543800" y="25907"/>
                </a:lnTo>
                <a:lnTo>
                  <a:pt x="7543800" y="49529"/>
                </a:lnTo>
                <a:lnTo>
                  <a:pt x="7555992" y="49529"/>
                </a:lnTo>
                <a:close/>
              </a:path>
              <a:path w="7569200" h="74930">
                <a:moveTo>
                  <a:pt x="7555992" y="74675"/>
                </a:moveTo>
                <a:lnTo>
                  <a:pt x="7555992" y="49529"/>
                </a:lnTo>
                <a:lnTo>
                  <a:pt x="7543800" y="61721"/>
                </a:lnTo>
                <a:lnTo>
                  <a:pt x="7543800" y="74675"/>
                </a:lnTo>
                <a:lnTo>
                  <a:pt x="7555992" y="746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4"/>
          <p:cNvSpPr txBox="1"/>
          <p:nvPr/>
        </p:nvSpPr>
        <p:spPr>
          <a:xfrm>
            <a:off x="922279" y="2261110"/>
            <a:ext cx="7693659" cy="3501177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/>
          <a:p>
            <a:pPr marL="374474" marR="1233861" indent="-361781">
              <a:spcBef>
                <a:spcPts val="100"/>
              </a:spcBef>
              <a:buSzPct val="108928"/>
              <a:buFont typeface="Wingdings"/>
              <a:buChar char=""/>
              <a:tabLst>
                <a:tab pos="373841" algn="l"/>
                <a:tab pos="37447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Many children in foster care have</a:t>
            </a:r>
            <a:r>
              <a:rPr sz="28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lived  through traumatic</a:t>
            </a:r>
            <a:r>
              <a:rPr sz="28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experiences.</a:t>
            </a:r>
            <a:endParaRPr sz="2800" dirty="0">
              <a:latin typeface="Arial"/>
              <a:cs typeface="Arial"/>
            </a:endParaRPr>
          </a:p>
          <a:p>
            <a:pPr marL="374474" marR="5080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373841" algn="l"/>
                <a:tab pos="37447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Children bring their traumas with them into our  homes.</a:t>
            </a:r>
            <a:endParaRPr sz="2800" dirty="0">
              <a:latin typeface="Arial"/>
              <a:cs typeface="Arial"/>
            </a:endParaRPr>
          </a:p>
          <a:p>
            <a:pPr marL="374474" marR="559174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373841" algn="l"/>
                <a:tab pos="37447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Trauma affects a child’s behavior,</a:t>
            </a:r>
            <a:r>
              <a:rPr sz="28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feelings,  relationships, and view of the world in  profound</a:t>
            </a:r>
            <a:r>
              <a:rPr sz="28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ways.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98900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/>
          </p:cNvSpPr>
          <p:nvPr/>
        </p:nvSpPr>
        <p:spPr>
          <a:xfrm>
            <a:off x="260130" y="398102"/>
            <a:ext cx="7740869" cy="5362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875"/>
              </a:lnSpc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Give a </a:t>
            </a:r>
            <a:r>
              <a:rPr lang="en-US" spc="-10" dirty="0" smtClean="0">
                <a:solidFill>
                  <a:srgbClr val="FFFF00"/>
                </a:solidFill>
              </a:rPr>
              <a:t>Safety Message</a:t>
            </a:r>
            <a:r>
              <a:rPr lang="en-US" spc="25" dirty="0" smtClean="0">
                <a:solidFill>
                  <a:srgbClr val="FFFF00"/>
                </a:solidFill>
              </a:rPr>
              <a:t> </a:t>
            </a:r>
            <a:r>
              <a:rPr lang="en-US" sz="2400" i="1" spc="-5" dirty="0" smtClean="0">
                <a:solidFill>
                  <a:srgbClr val="FFFF00"/>
                </a:solidFill>
                <a:latin typeface="Arial"/>
                <a:cs typeface="Arial"/>
              </a:rPr>
              <a:t>(Continued)</a:t>
            </a:r>
            <a:endParaRPr lang="en-US" sz="2400" dirty="0" smtClean="0"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381000" y="1295399"/>
            <a:ext cx="8229600" cy="4783361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2700" spc="-80" dirty="0">
                <a:solidFill>
                  <a:srgbClr val="FFE831"/>
                </a:solidFill>
                <a:latin typeface="Arial"/>
                <a:cs typeface="Arial"/>
              </a:rPr>
              <a:t>Take </a:t>
            </a:r>
            <a:r>
              <a:rPr sz="2700" spc="-5" dirty="0">
                <a:solidFill>
                  <a:srgbClr val="FFE831"/>
                </a:solidFill>
                <a:latin typeface="Arial"/>
                <a:cs typeface="Arial"/>
              </a:rPr>
              <a:t>concerns</a:t>
            </a:r>
            <a:r>
              <a:rPr sz="2700" spc="65" dirty="0">
                <a:solidFill>
                  <a:srgbClr val="FFE831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E831"/>
                </a:solidFill>
                <a:latin typeface="Arial"/>
                <a:cs typeface="Arial"/>
              </a:rPr>
              <a:t>seriously:</a:t>
            </a:r>
            <a:endParaRPr sz="2700" dirty="0">
              <a:latin typeface="Arial"/>
              <a:cs typeface="Arial"/>
            </a:endParaRPr>
          </a:p>
          <a:p>
            <a:pPr marL="685165" indent="-362585">
              <a:lnSpc>
                <a:spcPct val="100000"/>
              </a:lnSpc>
              <a:spcBef>
                <a:spcPts val="980"/>
              </a:spcBef>
              <a:buSzPct val="109259"/>
              <a:buFont typeface="Wingdings"/>
              <a:buChar char=""/>
              <a:tabLst>
                <a:tab pos="685165" algn="l"/>
                <a:tab pos="68580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Empathize.</a:t>
            </a:r>
            <a:endParaRPr sz="2700" dirty="0">
              <a:latin typeface="Arial"/>
              <a:cs typeface="Arial"/>
            </a:endParaRPr>
          </a:p>
          <a:p>
            <a:pPr marL="685165" marR="135890" indent="-362585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685165" algn="l"/>
                <a:tab pos="68580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Acknowledge that the child’s feelings make sense  in light of past</a:t>
            </a:r>
            <a:r>
              <a:rPr sz="27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experiences.</a:t>
            </a:r>
            <a:endParaRPr sz="2700" dirty="0">
              <a:latin typeface="Arial"/>
              <a:cs typeface="Arial"/>
            </a:endParaRPr>
          </a:p>
          <a:p>
            <a:pPr marL="685165" indent="-362585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685165" algn="l"/>
                <a:tab pos="68580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Be reassuring and realistic about what you can</a:t>
            </a:r>
            <a:r>
              <a:rPr sz="27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do.</a:t>
            </a:r>
            <a:endParaRPr sz="2700" dirty="0">
              <a:latin typeface="Arial"/>
              <a:cs typeface="Arial"/>
            </a:endParaRPr>
          </a:p>
          <a:p>
            <a:pPr marL="685165" indent="-362585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685165" algn="l"/>
                <a:tab pos="68580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Be honest about what you do and don’t</a:t>
            </a:r>
            <a:r>
              <a:rPr sz="27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know.</a:t>
            </a:r>
            <a:endParaRPr sz="2700" dirty="0">
              <a:latin typeface="Arial"/>
              <a:cs typeface="Arial"/>
            </a:endParaRPr>
          </a:p>
          <a:p>
            <a:pPr marL="685165" marR="346075" indent="-362585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685165" algn="l"/>
                <a:tab pos="68580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Help your child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express his or her concerns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other members of the child welfare</a:t>
            </a:r>
            <a:r>
              <a:rPr sz="27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team.</a:t>
            </a:r>
            <a:endParaRPr sz="2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010464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60142" y="568896"/>
            <a:ext cx="8250458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Manage Emotional </a:t>
            </a:r>
            <a:r>
              <a:rPr lang="en-US" dirty="0" smtClean="0">
                <a:solidFill>
                  <a:srgbClr val="FFFF00"/>
                </a:solidFill>
              </a:rPr>
              <a:t>“Hot</a:t>
            </a:r>
            <a:r>
              <a:rPr lang="en-US" spc="-114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Spots”</a:t>
            </a:r>
            <a:endParaRPr lang="en-US" spc="-5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0" y="2375095"/>
            <a:ext cx="5359026" cy="2657138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375285" indent="-362585">
              <a:lnSpc>
                <a:spcPct val="100000"/>
              </a:lnSpc>
              <a:spcBef>
                <a:spcPts val="13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Food and</a:t>
            </a:r>
            <a:r>
              <a:rPr sz="27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mealtime</a:t>
            </a:r>
            <a:endParaRPr sz="2700" dirty="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Sleep and</a:t>
            </a:r>
            <a:r>
              <a:rPr sz="27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bedtime</a:t>
            </a:r>
            <a:endParaRPr sz="2700" dirty="0">
              <a:latin typeface="Arial"/>
              <a:cs typeface="Arial"/>
            </a:endParaRPr>
          </a:p>
          <a:p>
            <a:pPr marL="375285" marR="5080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Physical boundaries, privacy, personal grooming,  medical</a:t>
            </a:r>
            <a:r>
              <a:rPr sz="27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care</a:t>
            </a:r>
            <a:endParaRPr sz="2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01346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7520" y="1702172"/>
            <a:ext cx="7062173" cy="4399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5285" marR="5080" indent="-362585">
              <a:lnSpc>
                <a:spcPct val="100000"/>
              </a:lnSpc>
              <a:spcBef>
                <a:spcPts val="95"/>
              </a:spcBef>
              <a:buClr>
                <a:srgbClr val="FFFFFF"/>
              </a:buClr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When your child or adolescent has a reaction,  make note</a:t>
            </a:r>
            <a:r>
              <a:rPr sz="28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of:</a:t>
            </a:r>
            <a:endParaRPr sz="2800" dirty="0">
              <a:latin typeface="Arial"/>
              <a:cs typeface="Arial"/>
            </a:endParaRPr>
          </a:p>
          <a:p>
            <a:pPr marL="896619" lvl="1" indent="-401320">
              <a:lnSpc>
                <a:spcPct val="100000"/>
              </a:lnSpc>
              <a:spcBef>
                <a:spcPts val="1510"/>
              </a:spcBef>
              <a:buSzPct val="108928"/>
              <a:buChar char="•"/>
              <a:tabLst>
                <a:tab pos="896619" algn="l"/>
                <a:tab pos="897255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When</a:t>
            </a:r>
            <a:endParaRPr sz="2800" dirty="0">
              <a:latin typeface="Arial"/>
              <a:cs typeface="Arial"/>
            </a:endParaRPr>
          </a:p>
          <a:p>
            <a:pPr marL="896619" lvl="1" indent="-401320">
              <a:lnSpc>
                <a:spcPct val="100000"/>
              </a:lnSpc>
              <a:spcBef>
                <a:spcPts val="1510"/>
              </a:spcBef>
              <a:buSzPct val="108928"/>
              <a:buChar char="•"/>
              <a:tabLst>
                <a:tab pos="896619" algn="l"/>
                <a:tab pos="897255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Where</a:t>
            </a:r>
            <a:endParaRPr sz="2800" dirty="0">
              <a:latin typeface="Arial"/>
              <a:cs typeface="Arial"/>
            </a:endParaRPr>
          </a:p>
          <a:p>
            <a:pPr marL="896619" lvl="1" indent="-401320">
              <a:lnSpc>
                <a:spcPct val="100000"/>
              </a:lnSpc>
              <a:spcBef>
                <a:spcPts val="1510"/>
              </a:spcBef>
              <a:buSzPct val="108928"/>
              <a:buChar char="•"/>
              <a:tabLst>
                <a:tab pos="896619" algn="l"/>
                <a:tab pos="897255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What</a:t>
            </a:r>
            <a:endParaRPr sz="2800" dirty="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510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When possible, reduce</a:t>
            </a:r>
            <a:r>
              <a:rPr sz="2800" spc="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exposure.</a:t>
            </a:r>
            <a:endParaRPr sz="2800" dirty="0">
              <a:latin typeface="Arial"/>
              <a:cs typeface="Arial"/>
            </a:endParaRPr>
          </a:p>
          <a:p>
            <a:pPr marL="375285" marR="758825" indent="-362585">
              <a:lnSpc>
                <a:spcPct val="100000"/>
              </a:lnSpc>
              <a:spcBef>
                <a:spcPts val="1510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Share your observations with your child’s  caseworker and</a:t>
            </a:r>
            <a:r>
              <a:rPr sz="28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therapist.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312720" y="567944"/>
            <a:ext cx="822168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Identifying Trauma</a:t>
            </a:r>
            <a:r>
              <a:rPr lang="en-US" spc="-30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Reminders</a:t>
            </a:r>
            <a:endParaRPr lang="en-US" spc="-5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1077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12720" y="141890"/>
            <a:ext cx="8450280" cy="105112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3670"/>
              </a:lnSpc>
              <a:spcBef>
                <a:spcPts val="560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Coping with Trauma Reminders:  What </a:t>
            </a:r>
            <a:r>
              <a:rPr lang="en-US" spc="-10" dirty="0" smtClean="0">
                <a:solidFill>
                  <a:srgbClr val="FFFF00"/>
                </a:solidFill>
              </a:rPr>
              <a:t>NOT </a:t>
            </a:r>
            <a:r>
              <a:rPr lang="en-US" spc="-5" dirty="0" smtClean="0">
                <a:solidFill>
                  <a:srgbClr val="FFFF00"/>
                </a:solidFill>
              </a:rPr>
              <a:t>to</a:t>
            </a:r>
            <a:r>
              <a:rPr lang="en-US" spc="-30" dirty="0" smtClean="0">
                <a:solidFill>
                  <a:srgbClr val="FFFF00"/>
                </a:solidFill>
              </a:rPr>
              <a:t> </a:t>
            </a:r>
            <a:r>
              <a:rPr lang="en-US" spc="-10" dirty="0" smtClean="0">
                <a:solidFill>
                  <a:srgbClr val="FFFF00"/>
                </a:solidFill>
              </a:rPr>
              <a:t>Do</a:t>
            </a:r>
            <a:endParaRPr lang="en-US" spc="-10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3720" y="1769944"/>
            <a:ext cx="9099805" cy="2966720"/>
          </a:xfrm>
          <a:prstGeom prst="rect">
            <a:avLst/>
          </a:prstGeom>
        </p:spPr>
        <p:txBody>
          <a:bodyPr vert="horz" wrap="square" lIns="0" tIns="172720" rIns="0" bIns="0" rtlCol="0">
            <a:spAutoFit/>
          </a:bodyPr>
          <a:lstStyle/>
          <a:p>
            <a:pPr marL="375285" indent="-362585">
              <a:lnSpc>
                <a:spcPct val="100000"/>
              </a:lnSpc>
              <a:spcBef>
                <a:spcPts val="1360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Assume the child is being</a:t>
            </a:r>
            <a:r>
              <a:rPr sz="2800" spc="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rebellious</a:t>
            </a:r>
            <a:endParaRPr sz="2800">
              <a:latin typeface="Arial"/>
              <a:cs typeface="Arial"/>
            </a:endParaRPr>
          </a:p>
          <a:p>
            <a:pPr marL="375285" marR="5080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Tell the child he or she is being dramatic or  “overreacting”</a:t>
            </a:r>
            <a:endParaRPr sz="28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Force the child to face</a:t>
            </a:r>
            <a:r>
              <a:rPr sz="28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reminder</a:t>
            </a:r>
            <a:endParaRPr sz="28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Express anger or</a:t>
            </a:r>
            <a:r>
              <a:rPr sz="28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impatience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65558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12720" y="144272"/>
            <a:ext cx="8526480" cy="105112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3670"/>
              </a:lnSpc>
              <a:spcBef>
                <a:spcPts val="560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Coping with Trauma Reminders:  What Children </a:t>
            </a:r>
            <a:r>
              <a:rPr lang="en-US" spc="-10" dirty="0" smtClean="0">
                <a:solidFill>
                  <a:srgbClr val="FFFF00"/>
                </a:solidFill>
              </a:rPr>
              <a:t>Can</a:t>
            </a:r>
            <a:r>
              <a:rPr lang="en-US" spc="-20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Do—SOS</a:t>
            </a:r>
            <a:endParaRPr lang="en-US" spc="-5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95400" y="1230192"/>
            <a:ext cx="7239000" cy="5353389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375285" indent="-362585">
              <a:lnSpc>
                <a:spcPct val="100000"/>
              </a:lnSpc>
              <a:spcBef>
                <a:spcPts val="445"/>
              </a:spcBef>
              <a:buSzPct val="109722"/>
              <a:buFont typeface="Wingdings"/>
              <a:buChar char=""/>
              <a:tabLst>
                <a:tab pos="375920" algn="l"/>
              </a:tabLst>
            </a:pPr>
            <a:r>
              <a:rPr sz="3600" b="1" spc="-5" dirty="0">
                <a:solidFill>
                  <a:srgbClr val="FFE831"/>
                </a:solidFill>
                <a:latin typeface="Arial"/>
                <a:cs typeface="Arial"/>
              </a:rPr>
              <a:t>S</a:t>
            </a:r>
            <a:r>
              <a:rPr sz="2700" spc="-5" dirty="0">
                <a:solidFill>
                  <a:srgbClr val="FFE831"/>
                </a:solidFill>
                <a:latin typeface="Arial"/>
                <a:cs typeface="Arial"/>
              </a:rPr>
              <a:t>top</a:t>
            </a:r>
            <a:endParaRPr sz="2700">
              <a:latin typeface="Arial"/>
              <a:cs typeface="Arial"/>
            </a:endParaRPr>
          </a:p>
          <a:p>
            <a:pPr marL="798830" lvl="1" indent="-303530">
              <a:lnSpc>
                <a:spcPct val="100000"/>
              </a:lnSpc>
              <a:spcBef>
                <a:spcPts val="560"/>
              </a:spcBef>
              <a:buSzPct val="109259"/>
              <a:buChar char="•"/>
              <a:tabLst>
                <a:tab pos="798830" algn="l"/>
                <a:tab pos="79946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Stop and take several long, deep</a:t>
            </a:r>
            <a:r>
              <a:rPr sz="27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breaths.</a:t>
            </a:r>
            <a:endParaRPr sz="27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90"/>
              </a:spcBef>
              <a:buSzPct val="109722"/>
              <a:buFont typeface="Wingdings"/>
              <a:buChar char=""/>
              <a:tabLst>
                <a:tab pos="375920" algn="l"/>
              </a:tabLst>
            </a:pPr>
            <a:r>
              <a:rPr sz="3600" b="1" spc="-5" dirty="0">
                <a:solidFill>
                  <a:srgbClr val="FFE831"/>
                </a:solidFill>
                <a:latin typeface="Arial"/>
                <a:cs typeface="Arial"/>
              </a:rPr>
              <a:t>O</a:t>
            </a:r>
            <a:r>
              <a:rPr sz="2700" spc="-5" dirty="0">
                <a:solidFill>
                  <a:srgbClr val="FFE831"/>
                </a:solidFill>
                <a:latin typeface="Arial"/>
                <a:cs typeface="Arial"/>
              </a:rPr>
              <a:t>rient</a:t>
            </a:r>
            <a:endParaRPr sz="2700">
              <a:latin typeface="Arial"/>
              <a:cs typeface="Arial"/>
            </a:endParaRPr>
          </a:p>
          <a:p>
            <a:pPr marL="798830" lvl="1" indent="-303530">
              <a:lnSpc>
                <a:spcPct val="100000"/>
              </a:lnSpc>
              <a:spcBef>
                <a:spcPts val="560"/>
              </a:spcBef>
              <a:buSzPct val="109259"/>
              <a:buChar char="•"/>
              <a:tabLst>
                <a:tab pos="798830" algn="l"/>
                <a:tab pos="79946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Look around and take in immediate</a:t>
            </a:r>
            <a:r>
              <a:rPr sz="27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surroundings</a:t>
            </a:r>
            <a:r>
              <a:rPr sz="2700" spc="-5" dirty="0">
                <a:solidFill>
                  <a:srgbClr val="FFE831"/>
                </a:solidFill>
                <a:latin typeface="Arial"/>
                <a:cs typeface="Arial"/>
              </a:rPr>
              <a:t>.</a:t>
            </a:r>
            <a:endParaRPr sz="2700">
              <a:latin typeface="Arial"/>
              <a:cs typeface="Arial"/>
            </a:endParaRPr>
          </a:p>
          <a:p>
            <a:pPr marL="798830" marR="996315" lvl="1" indent="-303530">
              <a:lnSpc>
                <a:spcPts val="2920"/>
              </a:lnSpc>
              <a:spcBef>
                <a:spcPts val="685"/>
              </a:spcBef>
              <a:buSzPct val="109259"/>
              <a:buChar char="•"/>
              <a:tabLst>
                <a:tab pos="798830" algn="l"/>
                <a:tab pos="79946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Make note of physical reactions (breathing,  heartbeat,</a:t>
            </a:r>
            <a:r>
              <a:rPr sz="27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etc).</a:t>
            </a:r>
            <a:endParaRPr sz="27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45"/>
              </a:spcBef>
              <a:buSzPct val="109722"/>
              <a:buFont typeface="Wingdings"/>
              <a:buChar char=""/>
              <a:tabLst>
                <a:tab pos="375920" algn="l"/>
              </a:tabLst>
            </a:pPr>
            <a:r>
              <a:rPr sz="3600" b="1" spc="-5" dirty="0">
                <a:solidFill>
                  <a:srgbClr val="FFE831"/>
                </a:solidFill>
                <a:latin typeface="Arial"/>
                <a:cs typeface="Arial"/>
              </a:rPr>
              <a:t>S</a:t>
            </a:r>
            <a:r>
              <a:rPr sz="2700" spc="-5" dirty="0">
                <a:solidFill>
                  <a:srgbClr val="FFE831"/>
                </a:solidFill>
                <a:latin typeface="Arial"/>
                <a:cs typeface="Arial"/>
              </a:rPr>
              <a:t>eek</a:t>
            </a:r>
            <a:r>
              <a:rPr sz="2700" spc="-105" dirty="0">
                <a:solidFill>
                  <a:srgbClr val="FFE831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E831"/>
                </a:solidFill>
                <a:latin typeface="Arial"/>
                <a:cs typeface="Arial"/>
              </a:rPr>
              <a:t>Help</a:t>
            </a:r>
            <a:endParaRPr sz="2700">
              <a:latin typeface="Arial"/>
              <a:cs typeface="Arial"/>
            </a:endParaRPr>
          </a:p>
          <a:p>
            <a:pPr marL="798830" lvl="1" indent="-303530">
              <a:lnSpc>
                <a:spcPct val="100000"/>
              </a:lnSpc>
              <a:spcBef>
                <a:spcPts val="560"/>
              </a:spcBef>
              <a:buSzPct val="109259"/>
              <a:buChar char="•"/>
              <a:tabLst>
                <a:tab pos="798830" algn="l"/>
                <a:tab pos="79946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Use a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“stress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buster”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help calm</a:t>
            </a:r>
            <a:r>
              <a:rPr sz="27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down.</a:t>
            </a:r>
            <a:endParaRPr sz="2700">
              <a:latin typeface="Arial"/>
              <a:cs typeface="Arial"/>
            </a:endParaRPr>
          </a:p>
          <a:p>
            <a:pPr marL="798830" lvl="1" indent="-303530">
              <a:lnSpc>
                <a:spcPct val="100000"/>
              </a:lnSpc>
              <a:spcBef>
                <a:spcPts val="320"/>
              </a:spcBef>
              <a:buSzPct val="109259"/>
              <a:buChar char="•"/>
              <a:tabLst>
                <a:tab pos="798830" algn="l"/>
                <a:tab pos="799465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If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needed, call a trusted friend or reliable</a:t>
            </a:r>
            <a:r>
              <a:rPr sz="270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adult.</a:t>
            </a:r>
            <a:endParaRPr sz="27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57800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12720" y="606044"/>
            <a:ext cx="822168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SOS: Identifying Stress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spc="-10" dirty="0" smtClean="0">
                <a:solidFill>
                  <a:srgbClr val="FFFF00"/>
                </a:solidFill>
              </a:rPr>
              <a:t>Busters</a:t>
            </a:r>
            <a:endParaRPr lang="en-US" spc="-10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3720" y="1928314"/>
            <a:ext cx="7354517" cy="3479165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375285" indent="-362585">
              <a:lnSpc>
                <a:spcPct val="100000"/>
              </a:lnSpc>
              <a:spcBef>
                <a:spcPts val="13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Activities (running, playing a particular</a:t>
            </a:r>
            <a:r>
              <a:rPr sz="27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song)</a:t>
            </a:r>
            <a:endParaRPr sz="2700">
              <a:latin typeface="Arial"/>
              <a:cs typeface="Arial"/>
            </a:endParaRPr>
          </a:p>
          <a:p>
            <a:pPr marL="375285" marR="251460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Things (a toy, a stuffed animal, a picture, a  favorite blanket, a particular</a:t>
            </a:r>
            <a:r>
              <a:rPr sz="27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food)</a:t>
            </a:r>
            <a:endParaRPr sz="27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Places (a spot in the yard or a park, a</a:t>
            </a:r>
            <a:r>
              <a:rPr sz="27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room)</a:t>
            </a:r>
            <a:endParaRPr sz="27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People</a:t>
            </a:r>
            <a:endParaRPr sz="27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specific thought, phrase, or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prayer</a:t>
            </a:r>
            <a:endParaRPr sz="27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539482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852378" y="363127"/>
            <a:ext cx="6829874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The Cognitive</a:t>
            </a:r>
            <a:r>
              <a:rPr lang="en-US" spc="-40" dirty="0" smtClean="0">
                <a:solidFill>
                  <a:srgbClr val="FFFF00"/>
                </a:solidFill>
              </a:rPr>
              <a:t> </a:t>
            </a:r>
            <a:r>
              <a:rPr lang="en-US" spc="-30" dirty="0" smtClean="0">
                <a:solidFill>
                  <a:srgbClr val="FFFF00"/>
                </a:solidFill>
              </a:rPr>
              <a:t>Triangle</a:t>
            </a:r>
            <a:endParaRPr lang="en-US" spc="-30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7302423" y="1171295"/>
            <a:ext cx="1447801" cy="16390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87618" y="2740710"/>
            <a:ext cx="1925714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5" dirty="0">
                <a:solidFill>
                  <a:srgbClr val="FFFF99"/>
                </a:solidFill>
                <a:latin typeface="Arial"/>
                <a:cs typeface="Arial"/>
              </a:rPr>
              <a:t>Though</a:t>
            </a:r>
            <a:r>
              <a:rPr sz="2800" b="1" dirty="0">
                <a:solidFill>
                  <a:srgbClr val="FFFF99"/>
                </a:solidFill>
                <a:latin typeface="Arial"/>
                <a:cs typeface="Arial"/>
              </a:rPr>
              <a:t>t</a:t>
            </a:r>
            <a:r>
              <a:rPr sz="2800" b="1" spc="-5" dirty="0">
                <a:solidFill>
                  <a:srgbClr val="FFFF99"/>
                </a:solidFill>
                <a:latin typeface="Arial"/>
                <a:cs typeface="Arial"/>
              </a:rPr>
              <a:t>s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31566" y="4679818"/>
            <a:ext cx="1621433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solidFill>
                  <a:srgbClr val="FF33CC"/>
                </a:solidFill>
                <a:latin typeface="Arial"/>
                <a:cs typeface="Arial"/>
              </a:rPr>
              <a:t>Feelings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26538" y="2693313"/>
            <a:ext cx="172953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solidFill>
                  <a:srgbClr val="00B050"/>
                </a:solidFill>
                <a:latin typeface="Arial"/>
                <a:cs typeface="Arial"/>
              </a:rPr>
              <a:t>Behaviors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468188" y="2936196"/>
            <a:ext cx="818659" cy="45719"/>
          </a:xfrm>
          <a:custGeom>
            <a:avLst/>
            <a:gdLst/>
            <a:ahLst/>
            <a:cxnLst/>
            <a:rect l="l" t="t" r="r" b="b"/>
            <a:pathLst>
              <a:path w="1487170" h="1905">
                <a:moveTo>
                  <a:pt x="0" y="0"/>
                </a:moveTo>
                <a:lnTo>
                  <a:pt x="1487043" y="1473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 flipV="1">
            <a:off x="4537115" y="2867450"/>
            <a:ext cx="94729" cy="94796"/>
          </a:xfrm>
          <a:custGeom>
            <a:avLst/>
            <a:gdLst/>
            <a:ahLst/>
            <a:cxnLst/>
            <a:rect l="l" t="t" r="r" b="b"/>
            <a:pathLst>
              <a:path w="172085" h="200025">
                <a:moveTo>
                  <a:pt x="203" y="0"/>
                </a:moveTo>
                <a:lnTo>
                  <a:pt x="171551" y="100190"/>
                </a:lnTo>
                <a:lnTo>
                  <a:pt x="0" y="200025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 flipV="1">
            <a:off x="3268980" y="2867449"/>
            <a:ext cx="47365" cy="183214"/>
          </a:xfrm>
          <a:custGeom>
            <a:avLst/>
            <a:gdLst/>
            <a:ahLst/>
            <a:cxnLst/>
            <a:rect l="l" t="t" r="r" b="b"/>
            <a:pathLst>
              <a:path w="172085" h="200025">
                <a:moveTo>
                  <a:pt x="171361" y="200025"/>
                </a:moveTo>
                <a:lnTo>
                  <a:pt x="0" y="99847"/>
                </a:lnTo>
                <a:lnTo>
                  <a:pt x="171551" y="0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75218" y="3443930"/>
            <a:ext cx="627103" cy="663104"/>
          </a:xfrm>
          <a:custGeom>
            <a:avLst/>
            <a:gdLst/>
            <a:ahLst/>
            <a:cxnLst/>
            <a:rect l="l" t="t" r="r" b="b"/>
            <a:pathLst>
              <a:path w="1139189" h="1139189">
                <a:moveTo>
                  <a:pt x="0" y="1139189"/>
                </a:moveTo>
                <a:lnTo>
                  <a:pt x="1139190" y="0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384179" y="3268633"/>
            <a:ext cx="105915" cy="111996"/>
          </a:xfrm>
          <a:custGeom>
            <a:avLst/>
            <a:gdLst/>
            <a:ahLst/>
            <a:cxnLst/>
            <a:rect l="l" t="t" r="r" b="b"/>
            <a:pathLst>
              <a:path w="192404" h="192405">
                <a:moveTo>
                  <a:pt x="0" y="50507"/>
                </a:moveTo>
                <a:lnTo>
                  <a:pt x="191960" y="0"/>
                </a:lnTo>
                <a:lnTo>
                  <a:pt x="141427" y="191947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436951" y="4215871"/>
            <a:ext cx="105915" cy="111996"/>
          </a:xfrm>
          <a:custGeom>
            <a:avLst/>
            <a:gdLst/>
            <a:ahLst/>
            <a:cxnLst/>
            <a:rect l="l" t="t" r="r" b="b"/>
            <a:pathLst>
              <a:path w="192404" h="192404">
                <a:moveTo>
                  <a:pt x="191947" y="141427"/>
                </a:moveTo>
                <a:lnTo>
                  <a:pt x="0" y="191947"/>
                </a:lnTo>
                <a:lnTo>
                  <a:pt x="50507" y="0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57017" y="3595273"/>
            <a:ext cx="625705" cy="620598"/>
          </a:xfrm>
          <a:custGeom>
            <a:avLst/>
            <a:gdLst/>
            <a:ahLst/>
            <a:cxnLst/>
            <a:rect l="l" t="t" r="r" b="b"/>
            <a:pathLst>
              <a:path w="1136650" h="1066164">
                <a:moveTo>
                  <a:pt x="1136650" y="1065606"/>
                </a:moveTo>
                <a:lnTo>
                  <a:pt x="0" y="0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197168" y="3388487"/>
            <a:ext cx="106614" cy="110887"/>
          </a:xfrm>
          <a:custGeom>
            <a:avLst/>
            <a:gdLst/>
            <a:ahLst/>
            <a:cxnLst/>
            <a:rect l="l" t="t" r="r" b="b"/>
            <a:pathLst>
              <a:path w="193675" h="190500">
                <a:moveTo>
                  <a:pt x="56680" y="190220"/>
                </a:moveTo>
                <a:lnTo>
                  <a:pt x="0" y="0"/>
                </a:lnTo>
                <a:lnTo>
                  <a:pt x="193484" y="44284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140033" y="4186717"/>
            <a:ext cx="191533" cy="351951"/>
          </a:xfrm>
          <a:custGeom>
            <a:avLst/>
            <a:gdLst/>
            <a:ahLst/>
            <a:cxnLst/>
            <a:rect l="l" t="t" r="r" b="b"/>
            <a:pathLst>
              <a:path w="193675" h="190500">
                <a:moveTo>
                  <a:pt x="136817" y="0"/>
                </a:moveTo>
                <a:lnTo>
                  <a:pt x="193484" y="190233"/>
                </a:lnTo>
                <a:lnTo>
                  <a:pt x="0" y="145923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38424" y="1121811"/>
            <a:ext cx="1742776" cy="12979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90642" y="5334000"/>
            <a:ext cx="1435895" cy="12178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682354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12516" y="567944"/>
            <a:ext cx="7840883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Trauma and the</a:t>
            </a:r>
            <a:r>
              <a:rPr lang="en-US" spc="-40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Triangle</a:t>
            </a:r>
            <a:endParaRPr lang="en-US" spc="-5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309879" y="1547875"/>
            <a:ext cx="8981440" cy="48930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6360" marR="1915795">
              <a:spcBef>
                <a:spcPts val="95"/>
              </a:spcBef>
            </a:pPr>
            <a:r>
              <a:rPr lang="en-US" spc="-5" dirty="0" smtClean="0"/>
              <a:t>Children who have experienced trauma may  find it hard</a:t>
            </a:r>
            <a:r>
              <a:rPr lang="en-US" spc="-30" dirty="0" smtClean="0"/>
              <a:t> </a:t>
            </a:r>
            <a:r>
              <a:rPr lang="en-US" spc="-5" dirty="0" smtClean="0"/>
              <a:t>to:</a:t>
            </a:r>
          </a:p>
          <a:p>
            <a:pPr marL="745490" marR="1515110" indent="-364490">
              <a:spcBef>
                <a:spcPts val="1090"/>
              </a:spcBef>
              <a:buSzPct val="108928"/>
              <a:buFont typeface="Wingdings"/>
              <a:buChar char=""/>
              <a:tabLst>
                <a:tab pos="744855" algn="l"/>
                <a:tab pos="746125" algn="l"/>
              </a:tabLst>
            </a:pPr>
            <a:r>
              <a:rPr lang="en-US" spc="-10" dirty="0" smtClean="0">
                <a:solidFill>
                  <a:srgbClr val="FFFFFF"/>
                </a:solidFill>
              </a:rPr>
              <a:t>See </a:t>
            </a:r>
            <a:r>
              <a:rPr lang="en-US" spc="-5" dirty="0" smtClean="0">
                <a:solidFill>
                  <a:srgbClr val="FFFFFF"/>
                </a:solidFill>
              </a:rPr>
              <a:t>the connection between their feelings,  thoughts, and</a:t>
            </a:r>
            <a:r>
              <a:rPr lang="en-US" spc="15" dirty="0" smtClean="0">
                <a:solidFill>
                  <a:srgbClr val="FFFFFF"/>
                </a:solidFill>
              </a:rPr>
              <a:t> </a:t>
            </a:r>
            <a:r>
              <a:rPr lang="en-US" spc="-5" dirty="0" smtClean="0">
                <a:solidFill>
                  <a:srgbClr val="FFFFFF"/>
                </a:solidFill>
              </a:rPr>
              <a:t>behaviors</a:t>
            </a:r>
          </a:p>
          <a:p>
            <a:pPr marL="745490" marR="1158240" indent="-364490">
              <a:spcBef>
                <a:spcPts val="835"/>
              </a:spcBef>
              <a:buSzPct val="108928"/>
              <a:buFont typeface="Wingdings"/>
              <a:buChar char=""/>
              <a:tabLst>
                <a:tab pos="744855" algn="l"/>
                <a:tab pos="746125" algn="l"/>
              </a:tabLst>
            </a:pPr>
            <a:r>
              <a:rPr lang="en-US" spc="-5" dirty="0" smtClean="0">
                <a:solidFill>
                  <a:srgbClr val="FFFFFF"/>
                </a:solidFill>
              </a:rPr>
              <a:t>Understand and express their own emotional  reactions</a:t>
            </a:r>
          </a:p>
          <a:p>
            <a:pPr marL="745490" indent="-364490">
              <a:spcBef>
                <a:spcPts val="835"/>
              </a:spcBef>
              <a:buSzPct val="108928"/>
              <a:buFont typeface="Wingdings"/>
              <a:buChar char=""/>
              <a:tabLst>
                <a:tab pos="744855" algn="l"/>
                <a:tab pos="746125" algn="l"/>
              </a:tabLst>
            </a:pPr>
            <a:r>
              <a:rPr lang="en-US" spc="-5" dirty="0" smtClean="0">
                <a:solidFill>
                  <a:srgbClr val="FFFFFF"/>
                </a:solidFill>
              </a:rPr>
              <a:t>Accurately read other people’s emotional</a:t>
            </a:r>
            <a:r>
              <a:rPr lang="en-US" spc="165" dirty="0" smtClean="0">
                <a:solidFill>
                  <a:srgbClr val="FFFFFF"/>
                </a:solidFill>
              </a:rPr>
              <a:t> </a:t>
            </a:r>
            <a:r>
              <a:rPr lang="en-US" spc="-5" dirty="0" smtClean="0">
                <a:solidFill>
                  <a:srgbClr val="FFFFFF"/>
                </a:solidFill>
              </a:rPr>
              <a:t>cues</a:t>
            </a:r>
          </a:p>
          <a:p>
            <a:pPr marL="745490" marR="1537335" indent="-364490">
              <a:spcBef>
                <a:spcPts val="835"/>
              </a:spcBef>
              <a:buSzPct val="108928"/>
              <a:buFont typeface="Wingdings"/>
              <a:buChar char=""/>
              <a:tabLst>
                <a:tab pos="744855" algn="l"/>
                <a:tab pos="746125" algn="l"/>
              </a:tabLst>
            </a:pPr>
            <a:r>
              <a:rPr lang="en-US" spc="-5" dirty="0" smtClean="0">
                <a:solidFill>
                  <a:srgbClr val="FFFFFF"/>
                </a:solidFill>
              </a:rPr>
              <a:t>Control their reactions to threats or trauma  reminders</a:t>
            </a:r>
          </a:p>
        </p:txBody>
      </p:sp>
    </p:spTree>
    <p:extLst>
      <p:ext uri="{BB962C8B-B14F-4D97-AF65-F5344CB8AC3E}">
        <p14:creationId xmlns:p14="http://schemas.microsoft.com/office/powerpoint/2010/main" val="9401706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7276" y="1447800"/>
            <a:ext cx="8763000" cy="4783361"/>
          </a:xfrm>
          <a:prstGeom prst="rect">
            <a:avLst/>
          </a:prstGeom>
        </p:spPr>
        <p:txBody>
          <a:bodyPr vert="horz" wrap="square" lIns="0" tIns="1727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60"/>
              </a:spcBef>
            </a:pPr>
            <a:r>
              <a:rPr sz="2800" spc="-5" dirty="0">
                <a:solidFill>
                  <a:srgbClr val="FFE831"/>
                </a:solidFill>
                <a:latin typeface="Arial"/>
                <a:cs typeface="Arial"/>
              </a:rPr>
              <a:t>Children may act out as a way</a:t>
            </a:r>
            <a:r>
              <a:rPr sz="2800" spc="60" dirty="0">
                <a:solidFill>
                  <a:srgbClr val="FFE831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E831"/>
                </a:solidFill>
                <a:latin typeface="Arial"/>
                <a:cs typeface="Arial"/>
              </a:rPr>
              <a:t>of:</a:t>
            </a:r>
            <a:endParaRPr sz="2800" dirty="0">
              <a:latin typeface="Arial"/>
              <a:cs typeface="Arial"/>
            </a:endParaRPr>
          </a:p>
          <a:p>
            <a:pPr marL="742315" indent="-36385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742315" algn="l"/>
                <a:tab pos="74295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Reenacting patterns or relationships from the</a:t>
            </a:r>
            <a:r>
              <a:rPr sz="2800" spc="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past</a:t>
            </a:r>
            <a:endParaRPr sz="2800" dirty="0">
              <a:latin typeface="Arial"/>
              <a:cs typeface="Arial"/>
            </a:endParaRPr>
          </a:p>
          <a:p>
            <a:pPr marL="742315" marR="125730" indent="-363855">
              <a:lnSpc>
                <a:spcPct val="100000"/>
              </a:lnSpc>
              <a:spcBef>
                <a:spcPts val="835"/>
              </a:spcBef>
              <a:buSzPct val="108928"/>
              <a:buFont typeface="Wingdings"/>
              <a:buChar char=""/>
              <a:tabLst>
                <a:tab pos="742315" algn="l"/>
                <a:tab pos="74295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Increasing interaction, even if the interactions are  negative</a:t>
            </a:r>
            <a:endParaRPr sz="2800" dirty="0">
              <a:latin typeface="Arial"/>
              <a:cs typeface="Arial"/>
            </a:endParaRPr>
          </a:p>
          <a:p>
            <a:pPr marL="742315" marR="699770" indent="-363855">
              <a:lnSpc>
                <a:spcPct val="100000"/>
              </a:lnSpc>
              <a:spcBef>
                <a:spcPts val="835"/>
              </a:spcBef>
              <a:buSzPct val="108928"/>
              <a:buFont typeface="Wingdings"/>
              <a:buChar char=""/>
              <a:tabLst>
                <a:tab pos="742315" algn="l"/>
                <a:tab pos="74295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Keeping caregivers at a physical or emotional  distance</a:t>
            </a:r>
            <a:endParaRPr sz="2800" dirty="0">
              <a:latin typeface="Arial"/>
              <a:cs typeface="Arial"/>
            </a:endParaRPr>
          </a:p>
          <a:p>
            <a:pPr marL="742315" indent="-363855">
              <a:lnSpc>
                <a:spcPct val="100000"/>
              </a:lnSpc>
              <a:spcBef>
                <a:spcPts val="835"/>
              </a:spcBef>
              <a:buSzPct val="108928"/>
              <a:buFont typeface="Wingdings"/>
              <a:buChar char=""/>
              <a:tabLst>
                <a:tab pos="742315" algn="l"/>
                <a:tab pos="74295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“Proving” the beliefs in their Invisible</a:t>
            </a:r>
            <a:r>
              <a:rPr sz="2800" spc="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Suitcase</a:t>
            </a:r>
            <a:endParaRPr sz="2800" dirty="0">
              <a:latin typeface="Arial"/>
              <a:cs typeface="Arial"/>
            </a:endParaRPr>
          </a:p>
          <a:p>
            <a:pPr marL="742315" indent="-363855">
              <a:lnSpc>
                <a:spcPct val="100000"/>
              </a:lnSpc>
              <a:spcBef>
                <a:spcPts val="835"/>
              </a:spcBef>
              <a:buSzPct val="108928"/>
              <a:buFont typeface="Wingdings"/>
              <a:buChar char=""/>
              <a:tabLst>
                <a:tab pos="742315" algn="l"/>
                <a:tab pos="74295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Venting frustration, anger, or</a:t>
            </a:r>
            <a:r>
              <a:rPr sz="2800" spc="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anxiety</a:t>
            </a:r>
            <a:endParaRPr sz="2800" dirty="0">
              <a:latin typeface="Arial"/>
              <a:cs typeface="Arial"/>
            </a:endParaRPr>
          </a:p>
          <a:p>
            <a:pPr marL="742315" indent="-363855">
              <a:lnSpc>
                <a:spcPct val="100000"/>
              </a:lnSpc>
              <a:spcBef>
                <a:spcPts val="835"/>
              </a:spcBef>
              <a:buSzPct val="108928"/>
              <a:buFont typeface="Wingdings"/>
              <a:buChar char=""/>
              <a:tabLst>
                <a:tab pos="742315" algn="l"/>
                <a:tab pos="74295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Protecting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themselves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312516" y="250952"/>
            <a:ext cx="7383683" cy="876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950"/>
              </a:lnSpc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Trauma and the</a:t>
            </a:r>
            <a:r>
              <a:rPr lang="en-US" spc="-40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Triangle</a:t>
            </a:r>
          </a:p>
          <a:p>
            <a:pPr marL="12700">
              <a:lnSpc>
                <a:spcPts val="2750"/>
              </a:lnSpc>
            </a:pPr>
            <a:r>
              <a:rPr lang="en-US" sz="2400" i="1" spc="-5" dirty="0" smtClean="0">
                <a:solidFill>
                  <a:srgbClr val="FFFF00"/>
                </a:solidFill>
                <a:latin typeface="Arial"/>
                <a:cs typeface="Arial"/>
              </a:rPr>
              <a:t>(Continued)</a:t>
            </a:r>
            <a:endParaRPr lang="en-US" sz="2400" dirty="0">
              <a:solidFill>
                <a:srgbClr val="FFFF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27922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73022" y="2081585"/>
            <a:ext cx="179260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-10" dirty="0">
                <a:solidFill>
                  <a:srgbClr val="FFFF99"/>
                </a:solidFill>
                <a:latin typeface="Arial"/>
                <a:cs typeface="Arial"/>
              </a:rPr>
              <a:t>Thoughts?</a:t>
            </a:r>
            <a:endParaRPr sz="27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35298" y="5294558"/>
            <a:ext cx="162496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-10" dirty="0">
                <a:solidFill>
                  <a:srgbClr val="FF33CC"/>
                </a:solidFill>
                <a:latin typeface="Arial"/>
                <a:cs typeface="Arial"/>
              </a:rPr>
              <a:t>F</a:t>
            </a:r>
            <a:r>
              <a:rPr sz="2700" b="1" spc="-5" dirty="0">
                <a:solidFill>
                  <a:srgbClr val="FF33CC"/>
                </a:solidFill>
                <a:latin typeface="Arial"/>
                <a:cs typeface="Arial"/>
              </a:rPr>
              <a:t>ee</a:t>
            </a:r>
            <a:r>
              <a:rPr sz="2700" b="1" spc="0" dirty="0">
                <a:solidFill>
                  <a:srgbClr val="FF33CC"/>
                </a:solidFill>
                <a:latin typeface="Arial"/>
                <a:cs typeface="Arial"/>
              </a:rPr>
              <a:t>li</a:t>
            </a:r>
            <a:r>
              <a:rPr sz="2700" b="1" spc="-10" dirty="0">
                <a:solidFill>
                  <a:srgbClr val="FF33CC"/>
                </a:solidFill>
                <a:latin typeface="Arial"/>
                <a:cs typeface="Arial"/>
              </a:rPr>
              <a:t>ng</a:t>
            </a:r>
            <a:r>
              <a:rPr sz="2700" b="1" spc="-5" dirty="0">
                <a:solidFill>
                  <a:srgbClr val="FF33CC"/>
                </a:solidFill>
                <a:latin typeface="Arial"/>
                <a:cs typeface="Arial"/>
              </a:rPr>
              <a:t>s</a:t>
            </a:r>
            <a:r>
              <a:rPr sz="2700" b="1" dirty="0">
                <a:solidFill>
                  <a:srgbClr val="FF33CC"/>
                </a:solidFill>
                <a:latin typeface="Arial"/>
                <a:cs typeface="Arial"/>
              </a:rPr>
              <a:t>?</a:t>
            </a:r>
            <a:endParaRPr sz="2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08623" y="2170485"/>
            <a:ext cx="19621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solidFill>
                  <a:srgbClr val="00B050"/>
                </a:solidFill>
                <a:latin typeface="Arial"/>
                <a:cs typeface="Arial"/>
              </a:rPr>
              <a:t>Behaviors?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968053" y="2360613"/>
            <a:ext cx="2934970" cy="0"/>
          </a:xfrm>
          <a:custGeom>
            <a:avLst/>
            <a:gdLst/>
            <a:ahLst/>
            <a:cxnLst/>
            <a:rect l="l" t="t" r="r" b="b"/>
            <a:pathLst>
              <a:path w="2934970">
                <a:moveTo>
                  <a:pt x="0" y="0"/>
                </a:moveTo>
                <a:lnTo>
                  <a:pt x="2934843" y="0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731437" y="2260589"/>
            <a:ext cx="172085" cy="200025"/>
          </a:xfrm>
          <a:custGeom>
            <a:avLst/>
            <a:gdLst/>
            <a:ahLst/>
            <a:cxnLst/>
            <a:rect l="l" t="t" r="r" b="b"/>
            <a:pathLst>
              <a:path w="172085" h="200025">
                <a:moveTo>
                  <a:pt x="12" y="0"/>
                </a:moveTo>
                <a:lnTo>
                  <a:pt x="171462" y="100025"/>
                </a:lnTo>
                <a:lnTo>
                  <a:pt x="0" y="200025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968058" y="2260589"/>
            <a:ext cx="171450" cy="200025"/>
          </a:xfrm>
          <a:custGeom>
            <a:avLst/>
            <a:gdLst/>
            <a:ahLst/>
            <a:cxnLst/>
            <a:rect l="l" t="t" r="r" b="b"/>
            <a:pathLst>
              <a:path w="171450" h="200025">
                <a:moveTo>
                  <a:pt x="171450" y="200025"/>
                </a:moveTo>
                <a:lnTo>
                  <a:pt x="0" y="100025"/>
                </a:lnTo>
                <a:lnTo>
                  <a:pt x="171437" y="0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967447" y="2725301"/>
            <a:ext cx="1717675" cy="2338070"/>
          </a:xfrm>
          <a:custGeom>
            <a:avLst/>
            <a:gdLst/>
            <a:ahLst/>
            <a:cxnLst/>
            <a:rect l="l" t="t" r="r" b="b"/>
            <a:pathLst>
              <a:path w="1717675" h="2338070">
                <a:moveTo>
                  <a:pt x="0" y="2337676"/>
                </a:moveTo>
                <a:lnTo>
                  <a:pt x="1717357" y="0"/>
                </a:lnTo>
              </a:path>
            </a:pathLst>
          </a:custGeom>
          <a:ln w="5714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502690" y="2725291"/>
            <a:ext cx="182245" cy="197485"/>
          </a:xfrm>
          <a:custGeom>
            <a:avLst/>
            <a:gdLst/>
            <a:ahLst/>
            <a:cxnLst/>
            <a:rect l="l" t="t" r="r" b="b"/>
            <a:pathLst>
              <a:path w="182245" h="197485">
                <a:moveTo>
                  <a:pt x="0" y="78955"/>
                </a:moveTo>
                <a:lnTo>
                  <a:pt x="182105" y="0"/>
                </a:lnTo>
                <a:lnTo>
                  <a:pt x="161201" y="197383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967443" y="4865593"/>
            <a:ext cx="182245" cy="197485"/>
          </a:xfrm>
          <a:custGeom>
            <a:avLst/>
            <a:gdLst/>
            <a:ahLst/>
            <a:cxnLst/>
            <a:rect l="l" t="t" r="r" b="b"/>
            <a:pathLst>
              <a:path w="182245" h="197485">
                <a:moveTo>
                  <a:pt x="182105" y="118414"/>
                </a:moveTo>
                <a:lnTo>
                  <a:pt x="0" y="197383"/>
                </a:lnTo>
                <a:lnTo>
                  <a:pt x="20904" y="0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06017" y="2724680"/>
            <a:ext cx="1784350" cy="2339340"/>
          </a:xfrm>
          <a:custGeom>
            <a:avLst/>
            <a:gdLst/>
            <a:ahLst/>
            <a:cxnLst/>
            <a:rect l="l" t="t" r="r" b="b"/>
            <a:pathLst>
              <a:path w="1784350" h="2339340">
                <a:moveTo>
                  <a:pt x="1783981" y="2338908"/>
                </a:moveTo>
                <a:lnTo>
                  <a:pt x="0" y="0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206009" y="2724682"/>
            <a:ext cx="183515" cy="197485"/>
          </a:xfrm>
          <a:custGeom>
            <a:avLst/>
            <a:gdLst/>
            <a:ahLst/>
            <a:cxnLst/>
            <a:rect l="l" t="t" r="r" b="b"/>
            <a:pathLst>
              <a:path w="183514" h="197485">
                <a:moveTo>
                  <a:pt x="24472" y="196976"/>
                </a:moveTo>
                <a:lnTo>
                  <a:pt x="0" y="0"/>
                </a:lnTo>
                <a:lnTo>
                  <a:pt x="183514" y="75666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806511" y="4866610"/>
            <a:ext cx="183515" cy="197485"/>
          </a:xfrm>
          <a:custGeom>
            <a:avLst/>
            <a:gdLst/>
            <a:ahLst/>
            <a:cxnLst/>
            <a:rect l="l" t="t" r="r" b="b"/>
            <a:pathLst>
              <a:path w="183514" h="197485">
                <a:moveTo>
                  <a:pt x="159042" y="0"/>
                </a:moveTo>
                <a:lnTo>
                  <a:pt x="183489" y="196977"/>
                </a:lnTo>
                <a:lnTo>
                  <a:pt x="0" y="121297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/>
          </p:cNvSpPr>
          <p:nvPr/>
        </p:nvSpPr>
        <p:spPr>
          <a:xfrm>
            <a:off x="755725" y="144272"/>
            <a:ext cx="6469284" cy="57663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3670"/>
              </a:lnSpc>
              <a:spcBef>
                <a:spcPts val="560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Decoding the</a:t>
            </a:r>
            <a:r>
              <a:rPr lang="en-US" spc="-50" dirty="0" smtClean="0">
                <a:solidFill>
                  <a:srgbClr val="FFFF00"/>
                </a:solidFill>
              </a:rPr>
              <a:t> </a:t>
            </a:r>
            <a:r>
              <a:rPr lang="en-US" spc="-30" dirty="0" smtClean="0">
                <a:solidFill>
                  <a:srgbClr val="FFFF00"/>
                </a:solidFill>
              </a:rPr>
              <a:t>Triangle</a:t>
            </a:r>
            <a:endParaRPr lang="en-US" spc="-10" dirty="0">
              <a:solidFill>
                <a:srgbClr val="FFFF00"/>
              </a:solidFill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25009" y="6046723"/>
            <a:ext cx="12147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10" dirty="0">
                <a:solidFill>
                  <a:srgbClr val="FFE831"/>
                </a:solidFill>
                <a:latin typeface="Arial"/>
                <a:cs typeface="Arial"/>
              </a:rPr>
              <a:t>(Continued)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70846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548638" y="568330"/>
            <a:ext cx="6918961" cy="689925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693">
              <a:spcBef>
                <a:spcPts val="100"/>
              </a:spcBef>
            </a:pPr>
            <a:r>
              <a:rPr lang="en-US" spc="-4" dirty="0" smtClean="0">
                <a:solidFill>
                  <a:srgbClr val="FFFF00"/>
                </a:solidFill>
              </a:rPr>
              <a:t>Feelings</a:t>
            </a:r>
            <a:r>
              <a:rPr lang="en-US" spc="-90" dirty="0" smtClean="0">
                <a:solidFill>
                  <a:srgbClr val="FFFF00"/>
                </a:solidFill>
              </a:rPr>
              <a:t> </a:t>
            </a:r>
            <a:r>
              <a:rPr lang="en-US" spc="-4" dirty="0" smtClean="0">
                <a:solidFill>
                  <a:srgbClr val="FFFF00"/>
                </a:solidFill>
              </a:rPr>
              <a:t>Thermometer</a:t>
            </a:r>
            <a:endParaRPr lang="en-US" spc="-4" dirty="0">
              <a:solidFill>
                <a:srgbClr val="FFFF00"/>
              </a:solidFill>
            </a:endParaRPr>
          </a:p>
        </p:txBody>
      </p:sp>
      <p:sp>
        <p:nvSpPr>
          <p:cNvPr id="9" name="object 4"/>
          <p:cNvSpPr/>
          <p:nvPr/>
        </p:nvSpPr>
        <p:spPr>
          <a:xfrm>
            <a:off x="533400" y="1499616"/>
            <a:ext cx="7543800" cy="0"/>
          </a:xfrm>
          <a:custGeom>
            <a:avLst/>
            <a:gdLst/>
            <a:ahLst/>
            <a:cxnLst/>
            <a:rect l="l" t="t" r="r" b="b"/>
            <a:pathLst>
              <a:path w="7543800">
                <a:moveTo>
                  <a:pt x="0" y="0"/>
                </a:moveTo>
                <a:lnTo>
                  <a:pt x="7543800" y="0"/>
                </a:lnTo>
              </a:path>
            </a:pathLst>
          </a:custGeom>
          <a:ln w="4876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5"/>
          <p:cNvSpPr/>
          <p:nvPr/>
        </p:nvSpPr>
        <p:spPr>
          <a:xfrm>
            <a:off x="521208" y="1462277"/>
            <a:ext cx="7569200" cy="74930"/>
          </a:xfrm>
          <a:custGeom>
            <a:avLst/>
            <a:gdLst/>
            <a:ahLst/>
            <a:cxnLst/>
            <a:rect l="l" t="t" r="r" b="b"/>
            <a:pathLst>
              <a:path w="7569200" h="74930">
                <a:moveTo>
                  <a:pt x="7568946" y="74675"/>
                </a:moveTo>
                <a:lnTo>
                  <a:pt x="7568946" y="0"/>
                </a:lnTo>
                <a:lnTo>
                  <a:pt x="0" y="0"/>
                </a:lnTo>
                <a:lnTo>
                  <a:pt x="0" y="74676"/>
                </a:lnTo>
                <a:lnTo>
                  <a:pt x="12192" y="74676"/>
                </a:lnTo>
                <a:lnTo>
                  <a:pt x="12192" y="25908"/>
                </a:lnTo>
                <a:lnTo>
                  <a:pt x="25146" y="12954"/>
                </a:lnTo>
                <a:lnTo>
                  <a:pt x="25146" y="25908"/>
                </a:lnTo>
                <a:lnTo>
                  <a:pt x="7543800" y="25907"/>
                </a:lnTo>
                <a:lnTo>
                  <a:pt x="7543800" y="12953"/>
                </a:lnTo>
                <a:lnTo>
                  <a:pt x="7555992" y="25907"/>
                </a:lnTo>
                <a:lnTo>
                  <a:pt x="7555992" y="74675"/>
                </a:lnTo>
                <a:lnTo>
                  <a:pt x="7568946" y="74675"/>
                </a:lnTo>
                <a:close/>
              </a:path>
              <a:path w="7569200" h="74930">
                <a:moveTo>
                  <a:pt x="25146" y="25908"/>
                </a:moveTo>
                <a:lnTo>
                  <a:pt x="25146" y="12954"/>
                </a:lnTo>
                <a:lnTo>
                  <a:pt x="12192" y="25908"/>
                </a:lnTo>
                <a:lnTo>
                  <a:pt x="25146" y="25908"/>
                </a:lnTo>
                <a:close/>
              </a:path>
              <a:path w="7569200" h="74930">
                <a:moveTo>
                  <a:pt x="25146" y="49530"/>
                </a:moveTo>
                <a:lnTo>
                  <a:pt x="25146" y="25908"/>
                </a:lnTo>
                <a:lnTo>
                  <a:pt x="12192" y="25908"/>
                </a:lnTo>
                <a:lnTo>
                  <a:pt x="12192" y="49530"/>
                </a:lnTo>
                <a:lnTo>
                  <a:pt x="25146" y="49530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12192" y="49530"/>
                </a:lnTo>
                <a:lnTo>
                  <a:pt x="25146" y="61721"/>
                </a:lnTo>
                <a:lnTo>
                  <a:pt x="25146" y="74676"/>
                </a:lnTo>
                <a:lnTo>
                  <a:pt x="7543800" y="74675"/>
                </a:lnTo>
                <a:lnTo>
                  <a:pt x="7543800" y="61721"/>
                </a:lnTo>
                <a:lnTo>
                  <a:pt x="7555992" y="49529"/>
                </a:lnTo>
                <a:close/>
              </a:path>
              <a:path w="7569200" h="74930">
                <a:moveTo>
                  <a:pt x="25146" y="74676"/>
                </a:moveTo>
                <a:lnTo>
                  <a:pt x="25146" y="61721"/>
                </a:lnTo>
                <a:lnTo>
                  <a:pt x="12192" y="49530"/>
                </a:lnTo>
                <a:lnTo>
                  <a:pt x="12192" y="74676"/>
                </a:lnTo>
                <a:lnTo>
                  <a:pt x="25146" y="74676"/>
                </a:lnTo>
                <a:close/>
              </a:path>
              <a:path w="7569200" h="74930">
                <a:moveTo>
                  <a:pt x="7555992" y="25907"/>
                </a:moveTo>
                <a:lnTo>
                  <a:pt x="7543800" y="12953"/>
                </a:lnTo>
                <a:lnTo>
                  <a:pt x="7543800" y="25907"/>
                </a:lnTo>
                <a:lnTo>
                  <a:pt x="7555992" y="25907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7555992" y="25907"/>
                </a:lnTo>
                <a:lnTo>
                  <a:pt x="7543800" y="25907"/>
                </a:lnTo>
                <a:lnTo>
                  <a:pt x="7543800" y="49529"/>
                </a:lnTo>
                <a:lnTo>
                  <a:pt x="7555992" y="49529"/>
                </a:lnTo>
                <a:close/>
              </a:path>
              <a:path w="7569200" h="74930">
                <a:moveTo>
                  <a:pt x="7555992" y="74675"/>
                </a:moveTo>
                <a:lnTo>
                  <a:pt x="7555992" y="49529"/>
                </a:lnTo>
                <a:lnTo>
                  <a:pt x="7543800" y="61721"/>
                </a:lnTo>
                <a:lnTo>
                  <a:pt x="7543800" y="74675"/>
                </a:lnTo>
                <a:lnTo>
                  <a:pt x="7555992" y="746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0"/>
          <p:cNvSpPr/>
          <p:nvPr/>
        </p:nvSpPr>
        <p:spPr>
          <a:xfrm>
            <a:off x="5025390" y="1748027"/>
            <a:ext cx="3280410" cy="309881"/>
          </a:xfrm>
          <a:custGeom>
            <a:avLst/>
            <a:gdLst/>
            <a:ahLst/>
            <a:cxnLst/>
            <a:rect l="l" t="t" r="r" b="b"/>
            <a:pathLst>
              <a:path w="3280409" h="309880">
                <a:moveTo>
                  <a:pt x="3280410" y="309371"/>
                </a:moveTo>
                <a:lnTo>
                  <a:pt x="3280410" y="0"/>
                </a:lnTo>
                <a:lnTo>
                  <a:pt x="0" y="0"/>
                </a:lnTo>
                <a:lnTo>
                  <a:pt x="0" y="309371"/>
                </a:lnTo>
                <a:lnTo>
                  <a:pt x="5334" y="309371"/>
                </a:lnTo>
                <a:lnTo>
                  <a:pt x="5334" y="9905"/>
                </a:lnTo>
                <a:lnTo>
                  <a:pt x="9906" y="4571"/>
                </a:lnTo>
                <a:lnTo>
                  <a:pt x="9906" y="9905"/>
                </a:lnTo>
                <a:lnTo>
                  <a:pt x="3271266" y="9905"/>
                </a:lnTo>
                <a:lnTo>
                  <a:pt x="3271266" y="4571"/>
                </a:lnTo>
                <a:lnTo>
                  <a:pt x="3275838" y="9905"/>
                </a:lnTo>
                <a:lnTo>
                  <a:pt x="3275838" y="309371"/>
                </a:lnTo>
                <a:lnTo>
                  <a:pt x="3280410" y="309371"/>
                </a:lnTo>
                <a:close/>
              </a:path>
              <a:path w="3280409" h="309880">
                <a:moveTo>
                  <a:pt x="9906" y="9905"/>
                </a:moveTo>
                <a:lnTo>
                  <a:pt x="9906" y="4571"/>
                </a:lnTo>
                <a:lnTo>
                  <a:pt x="5334" y="9905"/>
                </a:lnTo>
                <a:lnTo>
                  <a:pt x="9906" y="9905"/>
                </a:lnTo>
                <a:close/>
              </a:path>
              <a:path w="3280409" h="309880">
                <a:moveTo>
                  <a:pt x="9906" y="309371"/>
                </a:moveTo>
                <a:lnTo>
                  <a:pt x="9906" y="9905"/>
                </a:lnTo>
                <a:lnTo>
                  <a:pt x="5334" y="9905"/>
                </a:lnTo>
                <a:lnTo>
                  <a:pt x="5334" y="309371"/>
                </a:lnTo>
                <a:lnTo>
                  <a:pt x="9906" y="309371"/>
                </a:lnTo>
                <a:close/>
              </a:path>
              <a:path w="3280409" h="309880">
                <a:moveTo>
                  <a:pt x="3275838" y="9905"/>
                </a:moveTo>
                <a:lnTo>
                  <a:pt x="3271266" y="4571"/>
                </a:lnTo>
                <a:lnTo>
                  <a:pt x="3271266" y="9905"/>
                </a:lnTo>
                <a:lnTo>
                  <a:pt x="3275838" y="9905"/>
                </a:lnTo>
                <a:close/>
              </a:path>
              <a:path w="3280409" h="309880">
                <a:moveTo>
                  <a:pt x="3275838" y="309371"/>
                </a:moveTo>
                <a:lnTo>
                  <a:pt x="3275838" y="9905"/>
                </a:lnTo>
                <a:lnTo>
                  <a:pt x="3271266" y="9905"/>
                </a:lnTo>
                <a:lnTo>
                  <a:pt x="3271266" y="309371"/>
                </a:lnTo>
                <a:lnTo>
                  <a:pt x="3275838" y="30937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1"/>
          <p:cNvSpPr/>
          <p:nvPr/>
        </p:nvSpPr>
        <p:spPr>
          <a:xfrm>
            <a:off x="4008732" y="1898903"/>
            <a:ext cx="302260" cy="158751"/>
          </a:xfrm>
          <a:custGeom>
            <a:avLst/>
            <a:gdLst/>
            <a:ahLst/>
            <a:cxnLst/>
            <a:rect l="l" t="t" r="r" b="b"/>
            <a:pathLst>
              <a:path w="302260" h="158750">
                <a:moveTo>
                  <a:pt x="301902" y="158496"/>
                </a:moveTo>
                <a:lnTo>
                  <a:pt x="244752" y="44196"/>
                </a:lnTo>
                <a:lnTo>
                  <a:pt x="92352" y="0"/>
                </a:lnTo>
                <a:lnTo>
                  <a:pt x="0" y="158496"/>
                </a:lnTo>
                <a:lnTo>
                  <a:pt x="301902" y="158496"/>
                </a:lnTo>
                <a:close/>
              </a:path>
            </a:pathLst>
          </a:custGeom>
          <a:solidFill>
            <a:srgbClr val="B3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2"/>
          <p:cNvSpPr/>
          <p:nvPr/>
        </p:nvSpPr>
        <p:spPr>
          <a:xfrm>
            <a:off x="3934917" y="1866900"/>
            <a:ext cx="433070" cy="190500"/>
          </a:xfrm>
          <a:custGeom>
            <a:avLst/>
            <a:gdLst/>
            <a:ahLst/>
            <a:cxnLst/>
            <a:rect l="l" t="t" r="r" b="b"/>
            <a:pathLst>
              <a:path w="433070" h="190500">
                <a:moveTo>
                  <a:pt x="432562" y="190500"/>
                </a:moveTo>
                <a:lnTo>
                  <a:pt x="431342" y="187451"/>
                </a:lnTo>
                <a:lnTo>
                  <a:pt x="427532" y="178308"/>
                </a:lnTo>
                <a:lnTo>
                  <a:pt x="422960" y="163830"/>
                </a:lnTo>
                <a:lnTo>
                  <a:pt x="418388" y="152400"/>
                </a:lnTo>
                <a:lnTo>
                  <a:pt x="415340" y="143256"/>
                </a:lnTo>
                <a:lnTo>
                  <a:pt x="410768" y="131825"/>
                </a:lnTo>
                <a:lnTo>
                  <a:pt x="405434" y="125730"/>
                </a:lnTo>
                <a:lnTo>
                  <a:pt x="399338" y="114300"/>
                </a:lnTo>
                <a:lnTo>
                  <a:pt x="394766" y="105156"/>
                </a:lnTo>
                <a:lnTo>
                  <a:pt x="387908" y="93725"/>
                </a:lnTo>
                <a:lnTo>
                  <a:pt x="384860" y="87630"/>
                </a:lnTo>
                <a:lnTo>
                  <a:pt x="378764" y="80010"/>
                </a:lnTo>
                <a:lnTo>
                  <a:pt x="374192" y="70104"/>
                </a:lnTo>
                <a:lnTo>
                  <a:pt x="367334" y="62484"/>
                </a:lnTo>
                <a:lnTo>
                  <a:pt x="361238" y="55625"/>
                </a:lnTo>
                <a:lnTo>
                  <a:pt x="355142" y="49530"/>
                </a:lnTo>
                <a:lnTo>
                  <a:pt x="348284" y="44958"/>
                </a:lnTo>
                <a:lnTo>
                  <a:pt x="340664" y="38100"/>
                </a:lnTo>
                <a:lnTo>
                  <a:pt x="334568" y="32004"/>
                </a:lnTo>
                <a:lnTo>
                  <a:pt x="327710" y="28956"/>
                </a:lnTo>
                <a:lnTo>
                  <a:pt x="318566" y="21336"/>
                </a:lnTo>
                <a:lnTo>
                  <a:pt x="311708" y="17525"/>
                </a:lnTo>
                <a:lnTo>
                  <a:pt x="304088" y="14478"/>
                </a:lnTo>
                <a:lnTo>
                  <a:pt x="294182" y="11430"/>
                </a:lnTo>
                <a:lnTo>
                  <a:pt x="288086" y="6858"/>
                </a:lnTo>
                <a:lnTo>
                  <a:pt x="280466" y="3810"/>
                </a:lnTo>
                <a:lnTo>
                  <a:pt x="272084" y="3810"/>
                </a:lnTo>
                <a:lnTo>
                  <a:pt x="261416" y="0"/>
                </a:lnTo>
                <a:lnTo>
                  <a:pt x="204266" y="0"/>
                </a:lnTo>
                <a:lnTo>
                  <a:pt x="194360" y="3810"/>
                </a:lnTo>
                <a:lnTo>
                  <a:pt x="185216" y="3810"/>
                </a:lnTo>
                <a:lnTo>
                  <a:pt x="175310" y="6858"/>
                </a:lnTo>
                <a:lnTo>
                  <a:pt x="166166" y="6858"/>
                </a:lnTo>
                <a:lnTo>
                  <a:pt x="156260" y="11430"/>
                </a:lnTo>
                <a:lnTo>
                  <a:pt x="148640" y="14478"/>
                </a:lnTo>
                <a:lnTo>
                  <a:pt x="140258" y="17525"/>
                </a:lnTo>
                <a:lnTo>
                  <a:pt x="132638" y="21336"/>
                </a:lnTo>
                <a:lnTo>
                  <a:pt x="125018" y="24384"/>
                </a:lnTo>
                <a:lnTo>
                  <a:pt x="116636" y="28956"/>
                </a:lnTo>
                <a:lnTo>
                  <a:pt x="110540" y="35051"/>
                </a:lnTo>
                <a:lnTo>
                  <a:pt x="100634" y="38100"/>
                </a:lnTo>
                <a:lnTo>
                  <a:pt x="94538" y="44958"/>
                </a:lnTo>
                <a:lnTo>
                  <a:pt x="88442" y="49530"/>
                </a:lnTo>
                <a:lnTo>
                  <a:pt x="81584" y="55625"/>
                </a:lnTo>
                <a:lnTo>
                  <a:pt x="54797" y="84919"/>
                </a:lnTo>
                <a:lnTo>
                  <a:pt x="21820" y="139706"/>
                </a:lnTo>
                <a:lnTo>
                  <a:pt x="10718" y="166878"/>
                </a:lnTo>
                <a:lnTo>
                  <a:pt x="5384" y="178308"/>
                </a:lnTo>
                <a:lnTo>
                  <a:pt x="812" y="187451"/>
                </a:lnTo>
                <a:lnTo>
                  <a:pt x="0" y="190500"/>
                </a:lnTo>
                <a:lnTo>
                  <a:pt x="137210" y="190500"/>
                </a:lnTo>
                <a:lnTo>
                  <a:pt x="144068" y="187451"/>
                </a:lnTo>
                <a:lnTo>
                  <a:pt x="150164" y="181356"/>
                </a:lnTo>
                <a:lnTo>
                  <a:pt x="154736" y="178308"/>
                </a:lnTo>
                <a:lnTo>
                  <a:pt x="160832" y="173736"/>
                </a:lnTo>
                <a:lnTo>
                  <a:pt x="167690" y="169925"/>
                </a:lnTo>
                <a:lnTo>
                  <a:pt x="173786" y="166878"/>
                </a:lnTo>
                <a:lnTo>
                  <a:pt x="178358" y="163830"/>
                </a:lnTo>
                <a:lnTo>
                  <a:pt x="185216" y="160782"/>
                </a:lnTo>
                <a:lnTo>
                  <a:pt x="188264" y="156210"/>
                </a:lnTo>
                <a:lnTo>
                  <a:pt x="194360" y="156210"/>
                </a:lnTo>
                <a:lnTo>
                  <a:pt x="201218" y="152400"/>
                </a:lnTo>
                <a:lnTo>
                  <a:pt x="205790" y="152400"/>
                </a:lnTo>
                <a:lnTo>
                  <a:pt x="211886" y="149351"/>
                </a:lnTo>
                <a:lnTo>
                  <a:pt x="242366" y="149351"/>
                </a:lnTo>
                <a:lnTo>
                  <a:pt x="248462" y="152400"/>
                </a:lnTo>
                <a:lnTo>
                  <a:pt x="253034" y="152400"/>
                </a:lnTo>
                <a:lnTo>
                  <a:pt x="256082" y="156210"/>
                </a:lnTo>
                <a:lnTo>
                  <a:pt x="262652" y="157300"/>
                </a:lnTo>
                <a:lnTo>
                  <a:pt x="268736" y="159967"/>
                </a:lnTo>
                <a:lnTo>
                  <a:pt x="280466" y="166878"/>
                </a:lnTo>
                <a:lnTo>
                  <a:pt x="286562" y="169925"/>
                </a:lnTo>
                <a:lnTo>
                  <a:pt x="291134" y="173736"/>
                </a:lnTo>
                <a:lnTo>
                  <a:pt x="294182" y="178308"/>
                </a:lnTo>
                <a:lnTo>
                  <a:pt x="299516" y="181356"/>
                </a:lnTo>
                <a:lnTo>
                  <a:pt x="301040" y="184404"/>
                </a:lnTo>
                <a:lnTo>
                  <a:pt x="305612" y="190500"/>
                </a:lnTo>
                <a:lnTo>
                  <a:pt x="432562" y="190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3"/>
          <p:cNvSpPr/>
          <p:nvPr/>
        </p:nvSpPr>
        <p:spPr>
          <a:xfrm>
            <a:off x="3597405" y="2017776"/>
            <a:ext cx="120159" cy="39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4"/>
          <p:cNvSpPr/>
          <p:nvPr/>
        </p:nvSpPr>
        <p:spPr>
          <a:xfrm>
            <a:off x="3988590" y="2017776"/>
            <a:ext cx="66505" cy="396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5"/>
          <p:cNvSpPr/>
          <p:nvPr/>
        </p:nvSpPr>
        <p:spPr>
          <a:xfrm>
            <a:off x="4202529" y="1951486"/>
            <a:ext cx="120296" cy="10591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6"/>
          <p:cNvSpPr/>
          <p:nvPr/>
        </p:nvSpPr>
        <p:spPr>
          <a:xfrm>
            <a:off x="3569212" y="1939289"/>
            <a:ext cx="760095" cy="118110"/>
          </a:xfrm>
          <a:custGeom>
            <a:avLst/>
            <a:gdLst/>
            <a:ahLst/>
            <a:cxnLst/>
            <a:rect l="l" t="t" r="r" b="b"/>
            <a:pathLst>
              <a:path w="760095" h="118110">
                <a:moveTo>
                  <a:pt x="759713" y="0"/>
                </a:moveTo>
                <a:lnTo>
                  <a:pt x="625821" y="118110"/>
                </a:lnTo>
                <a:lnTo>
                  <a:pt x="640882" y="118110"/>
                </a:lnTo>
                <a:lnTo>
                  <a:pt x="746701" y="24789"/>
                </a:lnTo>
                <a:lnTo>
                  <a:pt x="748283" y="11430"/>
                </a:lnTo>
                <a:lnTo>
                  <a:pt x="756665" y="16002"/>
                </a:lnTo>
                <a:lnTo>
                  <a:pt x="756665" y="24835"/>
                </a:lnTo>
                <a:lnTo>
                  <a:pt x="759713" y="0"/>
                </a:lnTo>
                <a:close/>
              </a:path>
              <a:path w="760095" h="118110">
                <a:moveTo>
                  <a:pt x="756665" y="24835"/>
                </a:moveTo>
                <a:lnTo>
                  <a:pt x="756665" y="16002"/>
                </a:lnTo>
                <a:lnTo>
                  <a:pt x="746701" y="24789"/>
                </a:lnTo>
                <a:lnTo>
                  <a:pt x="735644" y="118110"/>
                </a:lnTo>
                <a:lnTo>
                  <a:pt x="745218" y="118110"/>
                </a:lnTo>
                <a:lnTo>
                  <a:pt x="756665" y="24835"/>
                </a:lnTo>
                <a:close/>
              </a:path>
              <a:path w="760095" h="118110">
                <a:moveTo>
                  <a:pt x="756665" y="16002"/>
                </a:moveTo>
                <a:lnTo>
                  <a:pt x="748283" y="11430"/>
                </a:lnTo>
                <a:lnTo>
                  <a:pt x="746701" y="24789"/>
                </a:lnTo>
                <a:lnTo>
                  <a:pt x="756665" y="16002"/>
                </a:lnTo>
                <a:close/>
              </a:path>
              <a:path w="760095" h="118110">
                <a:moveTo>
                  <a:pt x="163926" y="118110"/>
                </a:moveTo>
                <a:lnTo>
                  <a:pt x="0" y="64008"/>
                </a:lnTo>
                <a:lnTo>
                  <a:pt x="26721" y="82963"/>
                </a:lnTo>
                <a:lnTo>
                  <a:pt x="31241" y="74676"/>
                </a:lnTo>
                <a:lnTo>
                  <a:pt x="57207" y="93086"/>
                </a:lnTo>
                <a:lnTo>
                  <a:pt x="133409" y="118110"/>
                </a:lnTo>
                <a:lnTo>
                  <a:pt x="163926" y="118110"/>
                </a:lnTo>
                <a:close/>
              </a:path>
              <a:path w="760095" h="118110">
                <a:moveTo>
                  <a:pt x="57207" y="93086"/>
                </a:moveTo>
                <a:lnTo>
                  <a:pt x="31241" y="74676"/>
                </a:lnTo>
                <a:lnTo>
                  <a:pt x="26721" y="82963"/>
                </a:lnTo>
                <a:lnTo>
                  <a:pt x="27013" y="83170"/>
                </a:lnTo>
                <a:lnTo>
                  <a:pt x="57207" y="93086"/>
                </a:lnTo>
                <a:close/>
              </a:path>
              <a:path w="760095" h="118110">
                <a:moveTo>
                  <a:pt x="92500" y="118110"/>
                </a:moveTo>
                <a:lnTo>
                  <a:pt x="57207" y="93086"/>
                </a:lnTo>
                <a:lnTo>
                  <a:pt x="27013" y="83170"/>
                </a:lnTo>
                <a:lnTo>
                  <a:pt x="76267" y="118110"/>
                </a:lnTo>
                <a:lnTo>
                  <a:pt x="92500" y="118110"/>
                </a:lnTo>
                <a:close/>
              </a:path>
              <a:path w="760095" h="118110">
                <a:moveTo>
                  <a:pt x="493222" y="118110"/>
                </a:moveTo>
                <a:lnTo>
                  <a:pt x="435101" y="70866"/>
                </a:lnTo>
                <a:lnTo>
                  <a:pt x="413680" y="118110"/>
                </a:lnTo>
                <a:lnTo>
                  <a:pt x="424183" y="118110"/>
                </a:lnTo>
                <a:lnTo>
                  <a:pt x="434339" y="95821"/>
                </a:lnTo>
                <a:lnTo>
                  <a:pt x="434339" y="82296"/>
                </a:lnTo>
                <a:lnTo>
                  <a:pt x="441197" y="80772"/>
                </a:lnTo>
                <a:lnTo>
                  <a:pt x="441197" y="87855"/>
                </a:lnTo>
                <a:lnTo>
                  <a:pt x="478519" y="118110"/>
                </a:lnTo>
                <a:lnTo>
                  <a:pt x="493222" y="118110"/>
                </a:lnTo>
                <a:close/>
              </a:path>
              <a:path w="760095" h="118110">
                <a:moveTo>
                  <a:pt x="441197" y="80772"/>
                </a:moveTo>
                <a:lnTo>
                  <a:pt x="434339" y="82296"/>
                </a:lnTo>
                <a:lnTo>
                  <a:pt x="438840" y="85944"/>
                </a:lnTo>
                <a:lnTo>
                  <a:pt x="441197" y="80772"/>
                </a:lnTo>
                <a:close/>
              </a:path>
              <a:path w="760095" h="118110">
                <a:moveTo>
                  <a:pt x="438840" y="85944"/>
                </a:moveTo>
                <a:lnTo>
                  <a:pt x="434339" y="82296"/>
                </a:lnTo>
                <a:lnTo>
                  <a:pt x="434339" y="95821"/>
                </a:lnTo>
                <a:lnTo>
                  <a:pt x="438840" y="85944"/>
                </a:lnTo>
                <a:close/>
              </a:path>
              <a:path w="760095" h="118110">
                <a:moveTo>
                  <a:pt x="441197" y="87855"/>
                </a:moveTo>
                <a:lnTo>
                  <a:pt x="441197" y="80772"/>
                </a:lnTo>
                <a:lnTo>
                  <a:pt x="438840" y="85944"/>
                </a:lnTo>
                <a:lnTo>
                  <a:pt x="441197" y="878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8"/>
          <p:cNvSpPr/>
          <p:nvPr/>
        </p:nvSpPr>
        <p:spPr>
          <a:xfrm>
            <a:off x="698754" y="2357631"/>
            <a:ext cx="2663190" cy="614680"/>
          </a:xfrm>
          <a:custGeom>
            <a:avLst/>
            <a:gdLst/>
            <a:ahLst/>
            <a:cxnLst/>
            <a:rect l="l" t="t" r="r" b="b"/>
            <a:pathLst>
              <a:path w="2663190" h="614680">
                <a:moveTo>
                  <a:pt x="2663189" y="614171"/>
                </a:moveTo>
                <a:lnTo>
                  <a:pt x="2663189" y="0"/>
                </a:lnTo>
                <a:lnTo>
                  <a:pt x="0" y="0"/>
                </a:lnTo>
                <a:lnTo>
                  <a:pt x="0" y="614172"/>
                </a:lnTo>
                <a:lnTo>
                  <a:pt x="4571" y="614172"/>
                </a:lnTo>
                <a:lnTo>
                  <a:pt x="4571" y="9906"/>
                </a:lnTo>
                <a:lnTo>
                  <a:pt x="9905" y="4572"/>
                </a:lnTo>
                <a:lnTo>
                  <a:pt x="9905" y="9906"/>
                </a:lnTo>
                <a:lnTo>
                  <a:pt x="2653284" y="9905"/>
                </a:lnTo>
                <a:lnTo>
                  <a:pt x="2653284" y="4571"/>
                </a:lnTo>
                <a:lnTo>
                  <a:pt x="2658618" y="9905"/>
                </a:lnTo>
                <a:lnTo>
                  <a:pt x="2658618" y="614171"/>
                </a:lnTo>
                <a:lnTo>
                  <a:pt x="2663189" y="614171"/>
                </a:lnTo>
                <a:close/>
              </a:path>
              <a:path w="2663190" h="614680">
                <a:moveTo>
                  <a:pt x="9905" y="9906"/>
                </a:moveTo>
                <a:lnTo>
                  <a:pt x="9905" y="4572"/>
                </a:lnTo>
                <a:lnTo>
                  <a:pt x="4571" y="9906"/>
                </a:lnTo>
                <a:lnTo>
                  <a:pt x="9905" y="9906"/>
                </a:lnTo>
                <a:close/>
              </a:path>
              <a:path w="2663190" h="614680">
                <a:moveTo>
                  <a:pt x="9905" y="614172"/>
                </a:moveTo>
                <a:lnTo>
                  <a:pt x="9905" y="9906"/>
                </a:lnTo>
                <a:lnTo>
                  <a:pt x="4571" y="9906"/>
                </a:lnTo>
                <a:lnTo>
                  <a:pt x="4571" y="614172"/>
                </a:lnTo>
                <a:lnTo>
                  <a:pt x="9905" y="614172"/>
                </a:lnTo>
                <a:close/>
              </a:path>
              <a:path w="2663190" h="614680">
                <a:moveTo>
                  <a:pt x="2658618" y="9905"/>
                </a:moveTo>
                <a:lnTo>
                  <a:pt x="2653284" y="4571"/>
                </a:lnTo>
                <a:lnTo>
                  <a:pt x="2653284" y="9905"/>
                </a:lnTo>
                <a:lnTo>
                  <a:pt x="2658618" y="9905"/>
                </a:lnTo>
                <a:close/>
              </a:path>
              <a:path w="2663190" h="614680">
                <a:moveTo>
                  <a:pt x="2658618" y="614171"/>
                </a:moveTo>
                <a:lnTo>
                  <a:pt x="2658618" y="9905"/>
                </a:lnTo>
                <a:lnTo>
                  <a:pt x="2653284" y="9905"/>
                </a:lnTo>
                <a:lnTo>
                  <a:pt x="2653284" y="614171"/>
                </a:lnTo>
                <a:lnTo>
                  <a:pt x="2658618" y="61417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9"/>
          <p:cNvSpPr/>
          <p:nvPr/>
        </p:nvSpPr>
        <p:spPr>
          <a:xfrm>
            <a:off x="3357376" y="2777492"/>
            <a:ext cx="441959" cy="76200"/>
          </a:xfrm>
          <a:custGeom>
            <a:avLst/>
            <a:gdLst/>
            <a:ahLst/>
            <a:cxnLst/>
            <a:rect l="l" t="t" r="r" b="b"/>
            <a:pathLst>
              <a:path w="441960" h="76200">
                <a:moveTo>
                  <a:pt x="378713" y="43434"/>
                </a:moveTo>
                <a:lnTo>
                  <a:pt x="378713" y="33528"/>
                </a:lnTo>
                <a:lnTo>
                  <a:pt x="0" y="33528"/>
                </a:lnTo>
                <a:lnTo>
                  <a:pt x="0" y="43434"/>
                </a:lnTo>
                <a:lnTo>
                  <a:pt x="378713" y="43434"/>
                </a:lnTo>
                <a:close/>
              </a:path>
              <a:path w="441960" h="76200">
                <a:moveTo>
                  <a:pt x="441960" y="38100"/>
                </a:moveTo>
                <a:lnTo>
                  <a:pt x="365760" y="0"/>
                </a:lnTo>
                <a:lnTo>
                  <a:pt x="365760" y="33528"/>
                </a:lnTo>
                <a:lnTo>
                  <a:pt x="378713" y="33528"/>
                </a:lnTo>
                <a:lnTo>
                  <a:pt x="378713" y="69723"/>
                </a:lnTo>
                <a:lnTo>
                  <a:pt x="441960" y="38100"/>
                </a:lnTo>
                <a:close/>
              </a:path>
              <a:path w="441960" h="76200">
                <a:moveTo>
                  <a:pt x="378713" y="69723"/>
                </a:moveTo>
                <a:lnTo>
                  <a:pt x="378713" y="43434"/>
                </a:lnTo>
                <a:lnTo>
                  <a:pt x="365760" y="43434"/>
                </a:lnTo>
                <a:lnTo>
                  <a:pt x="365760" y="76200"/>
                </a:lnTo>
                <a:lnTo>
                  <a:pt x="378713" y="6972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0"/>
          <p:cNvSpPr/>
          <p:nvPr/>
        </p:nvSpPr>
        <p:spPr>
          <a:xfrm>
            <a:off x="5025390" y="2057404"/>
            <a:ext cx="3280410" cy="740410"/>
          </a:xfrm>
          <a:custGeom>
            <a:avLst/>
            <a:gdLst/>
            <a:ahLst/>
            <a:cxnLst/>
            <a:rect l="l" t="t" r="r" b="b"/>
            <a:pathLst>
              <a:path w="3280409" h="740410">
                <a:moveTo>
                  <a:pt x="9906" y="730757"/>
                </a:moveTo>
                <a:lnTo>
                  <a:pt x="9906" y="0"/>
                </a:lnTo>
                <a:lnTo>
                  <a:pt x="0" y="0"/>
                </a:lnTo>
                <a:lnTo>
                  <a:pt x="0" y="739901"/>
                </a:lnTo>
                <a:lnTo>
                  <a:pt x="5334" y="739901"/>
                </a:lnTo>
                <a:lnTo>
                  <a:pt x="5334" y="730757"/>
                </a:lnTo>
                <a:lnTo>
                  <a:pt x="9906" y="730757"/>
                </a:lnTo>
                <a:close/>
              </a:path>
              <a:path w="3280409" h="740410">
                <a:moveTo>
                  <a:pt x="3275838" y="730757"/>
                </a:moveTo>
                <a:lnTo>
                  <a:pt x="5334" y="730757"/>
                </a:lnTo>
                <a:lnTo>
                  <a:pt x="9906" y="735329"/>
                </a:lnTo>
                <a:lnTo>
                  <a:pt x="9905" y="739901"/>
                </a:lnTo>
                <a:lnTo>
                  <a:pt x="3271266" y="739901"/>
                </a:lnTo>
                <a:lnTo>
                  <a:pt x="3271266" y="735329"/>
                </a:lnTo>
                <a:lnTo>
                  <a:pt x="3275838" y="730757"/>
                </a:lnTo>
                <a:close/>
              </a:path>
              <a:path w="3280409" h="740410">
                <a:moveTo>
                  <a:pt x="9905" y="739901"/>
                </a:moveTo>
                <a:lnTo>
                  <a:pt x="9906" y="735329"/>
                </a:lnTo>
                <a:lnTo>
                  <a:pt x="5334" y="730757"/>
                </a:lnTo>
                <a:lnTo>
                  <a:pt x="5334" y="739901"/>
                </a:lnTo>
                <a:lnTo>
                  <a:pt x="9905" y="739901"/>
                </a:lnTo>
                <a:close/>
              </a:path>
              <a:path w="3280409" h="740410">
                <a:moveTo>
                  <a:pt x="3280410" y="739901"/>
                </a:moveTo>
                <a:lnTo>
                  <a:pt x="3280410" y="0"/>
                </a:lnTo>
                <a:lnTo>
                  <a:pt x="3271266" y="0"/>
                </a:lnTo>
                <a:lnTo>
                  <a:pt x="3271266" y="730757"/>
                </a:lnTo>
                <a:lnTo>
                  <a:pt x="3275838" y="730757"/>
                </a:lnTo>
                <a:lnTo>
                  <a:pt x="3275838" y="739901"/>
                </a:lnTo>
                <a:lnTo>
                  <a:pt x="3280410" y="739901"/>
                </a:lnTo>
                <a:close/>
              </a:path>
              <a:path w="3280409" h="740410">
                <a:moveTo>
                  <a:pt x="3275838" y="739901"/>
                </a:moveTo>
                <a:lnTo>
                  <a:pt x="3275838" y="730757"/>
                </a:lnTo>
                <a:lnTo>
                  <a:pt x="3271266" y="735329"/>
                </a:lnTo>
                <a:lnTo>
                  <a:pt x="3271266" y="739901"/>
                </a:lnTo>
                <a:lnTo>
                  <a:pt x="3275838" y="73990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1"/>
          <p:cNvSpPr/>
          <p:nvPr/>
        </p:nvSpPr>
        <p:spPr>
          <a:xfrm>
            <a:off x="4721352" y="2207516"/>
            <a:ext cx="443230" cy="76200"/>
          </a:xfrm>
          <a:custGeom>
            <a:avLst/>
            <a:gdLst/>
            <a:ahLst/>
            <a:cxnLst/>
            <a:rect l="l" t="t" r="r" b="b"/>
            <a:pathLst>
              <a:path w="443229" h="76200">
                <a:moveTo>
                  <a:pt x="76200" y="33528"/>
                </a:moveTo>
                <a:lnTo>
                  <a:pt x="76200" y="0"/>
                </a:lnTo>
                <a:lnTo>
                  <a:pt x="0" y="38100"/>
                </a:lnTo>
                <a:lnTo>
                  <a:pt x="64008" y="70104"/>
                </a:lnTo>
                <a:lnTo>
                  <a:pt x="64008" y="33528"/>
                </a:lnTo>
                <a:lnTo>
                  <a:pt x="76200" y="33528"/>
                </a:lnTo>
                <a:close/>
              </a:path>
              <a:path w="443229" h="76200">
                <a:moveTo>
                  <a:pt x="442722" y="43434"/>
                </a:moveTo>
                <a:lnTo>
                  <a:pt x="442722" y="33528"/>
                </a:lnTo>
                <a:lnTo>
                  <a:pt x="64008" y="33528"/>
                </a:lnTo>
                <a:lnTo>
                  <a:pt x="64008" y="43434"/>
                </a:lnTo>
                <a:lnTo>
                  <a:pt x="442722" y="43434"/>
                </a:lnTo>
                <a:close/>
              </a:path>
              <a:path w="443229" h="76200">
                <a:moveTo>
                  <a:pt x="76200" y="76200"/>
                </a:moveTo>
                <a:lnTo>
                  <a:pt x="76200" y="43434"/>
                </a:lnTo>
                <a:lnTo>
                  <a:pt x="64008" y="43434"/>
                </a:lnTo>
                <a:lnTo>
                  <a:pt x="64008" y="70104"/>
                </a:lnTo>
                <a:lnTo>
                  <a:pt x="76200" y="762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2"/>
          <p:cNvSpPr/>
          <p:nvPr/>
        </p:nvSpPr>
        <p:spPr>
          <a:xfrm>
            <a:off x="3941063" y="2057401"/>
            <a:ext cx="425450" cy="914401"/>
          </a:xfrm>
          <a:custGeom>
            <a:avLst/>
            <a:gdLst/>
            <a:ahLst/>
            <a:cxnLst/>
            <a:rect l="l" t="t" r="r" b="b"/>
            <a:pathLst>
              <a:path w="425450" h="914400">
                <a:moveTo>
                  <a:pt x="425200" y="111251"/>
                </a:moveTo>
                <a:lnTo>
                  <a:pt x="369574" y="0"/>
                </a:lnTo>
                <a:lnTo>
                  <a:pt x="67672" y="0"/>
                </a:lnTo>
                <a:lnTo>
                  <a:pt x="47248" y="35051"/>
                </a:lnTo>
                <a:lnTo>
                  <a:pt x="47248" y="38099"/>
                </a:lnTo>
                <a:lnTo>
                  <a:pt x="44200" y="41909"/>
                </a:lnTo>
                <a:lnTo>
                  <a:pt x="44200" y="64007"/>
                </a:lnTo>
                <a:lnTo>
                  <a:pt x="42676" y="73151"/>
                </a:lnTo>
                <a:lnTo>
                  <a:pt x="42676" y="90677"/>
                </a:lnTo>
                <a:lnTo>
                  <a:pt x="38866" y="105155"/>
                </a:lnTo>
                <a:lnTo>
                  <a:pt x="38866" y="128777"/>
                </a:lnTo>
                <a:lnTo>
                  <a:pt x="37342" y="146303"/>
                </a:lnTo>
                <a:lnTo>
                  <a:pt x="37342" y="160781"/>
                </a:lnTo>
                <a:lnTo>
                  <a:pt x="35818" y="178307"/>
                </a:lnTo>
                <a:lnTo>
                  <a:pt x="35818" y="195833"/>
                </a:lnTo>
                <a:lnTo>
                  <a:pt x="32770" y="213359"/>
                </a:lnTo>
                <a:lnTo>
                  <a:pt x="32770" y="233933"/>
                </a:lnTo>
                <a:lnTo>
                  <a:pt x="31246" y="254507"/>
                </a:lnTo>
                <a:lnTo>
                  <a:pt x="31246" y="275081"/>
                </a:lnTo>
                <a:lnTo>
                  <a:pt x="29722" y="295655"/>
                </a:lnTo>
                <a:lnTo>
                  <a:pt x="26674" y="319277"/>
                </a:lnTo>
                <a:lnTo>
                  <a:pt x="26674" y="339851"/>
                </a:lnTo>
                <a:lnTo>
                  <a:pt x="25150" y="368807"/>
                </a:lnTo>
                <a:lnTo>
                  <a:pt x="25150" y="392429"/>
                </a:lnTo>
                <a:lnTo>
                  <a:pt x="23626" y="417575"/>
                </a:lnTo>
                <a:lnTo>
                  <a:pt x="19816" y="445007"/>
                </a:lnTo>
                <a:lnTo>
                  <a:pt x="19816" y="473201"/>
                </a:lnTo>
                <a:lnTo>
                  <a:pt x="16768" y="531875"/>
                </a:lnTo>
                <a:lnTo>
                  <a:pt x="16768" y="562355"/>
                </a:lnTo>
                <a:lnTo>
                  <a:pt x="13720" y="594359"/>
                </a:lnTo>
                <a:lnTo>
                  <a:pt x="0" y="914400"/>
                </a:lnTo>
                <a:lnTo>
                  <a:pt x="423300" y="914400"/>
                </a:lnTo>
                <a:lnTo>
                  <a:pt x="425200" y="111251"/>
                </a:lnTo>
                <a:close/>
              </a:path>
            </a:pathLst>
          </a:custGeom>
          <a:solidFill>
            <a:srgbClr val="B3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3"/>
          <p:cNvSpPr/>
          <p:nvPr/>
        </p:nvSpPr>
        <p:spPr>
          <a:xfrm>
            <a:off x="4022525" y="2253236"/>
            <a:ext cx="253365" cy="718820"/>
          </a:xfrm>
          <a:custGeom>
            <a:avLst/>
            <a:gdLst/>
            <a:ahLst/>
            <a:cxnLst/>
            <a:rect l="l" t="t" r="r" b="b"/>
            <a:pathLst>
              <a:path w="253364" h="718819">
                <a:moveTo>
                  <a:pt x="253056" y="3047"/>
                </a:moveTo>
                <a:lnTo>
                  <a:pt x="3882" y="0"/>
                </a:lnTo>
                <a:lnTo>
                  <a:pt x="0" y="718565"/>
                </a:lnTo>
                <a:lnTo>
                  <a:pt x="249006" y="718565"/>
                </a:lnTo>
                <a:lnTo>
                  <a:pt x="253056" y="3047"/>
                </a:lnTo>
                <a:close/>
              </a:path>
            </a:pathLst>
          </a:custGeom>
          <a:solidFill>
            <a:srgbClr val="D1BD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4"/>
          <p:cNvSpPr/>
          <p:nvPr/>
        </p:nvSpPr>
        <p:spPr>
          <a:xfrm>
            <a:off x="4029459" y="2637287"/>
            <a:ext cx="215900" cy="135255"/>
          </a:xfrm>
          <a:custGeom>
            <a:avLst/>
            <a:gdLst/>
            <a:ahLst/>
            <a:cxnLst/>
            <a:rect l="l" t="t" r="r" b="b"/>
            <a:pathLst>
              <a:path w="215900" h="135255">
                <a:moveTo>
                  <a:pt x="0" y="0"/>
                </a:moveTo>
                <a:lnTo>
                  <a:pt x="0" y="134874"/>
                </a:lnTo>
                <a:lnTo>
                  <a:pt x="215646" y="134874"/>
                </a:lnTo>
                <a:lnTo>
                  <a:pt x="21564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5"/>
          <p:cNvSpPr/>
          <p:nvPr/>
        </p:nvSpPr>
        <p:spPr>
          <a:xfrm>
            <a:off x="4102354" y="2350007"/>
            <a:ext cx="88900" cy="622300"/>
          </a:xfrm>
          <a:custGeom>
            <a:avLst/>
            <a:gdLst/>
            <a:ahLst/>
            <a:cxnLst/>
            <a:rect l="l" t="t" r="r" b="b"/>
            <a:pathLst>
              <a:path w="88900" h="622300">
                <a:moveTo>
                  <a:pt x="88645" y="0"/>
                </a:moveTo>
                <a:lnTo>
                  <a:pt x="4825" y="0"/>
                </a:lnTo>
                <a:lnTo>
                  <a:pt x="0" y="621791"/>
                </a:lnTo>
                <a:lnTo>
                  <a:pt x="81788" y="621791"/>
                </a:lnTo>
                <a:lnTo>
                  <a:pt x="88645" y="0"/>
                </a:lnTo>
                <a:close/>
              </a:path>
            </a:pathLst>
          </a:custGeom>
          <a:solidFill>
            <a:srgbClr val="F024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26"/>
          <p:cNvSpPr/>
          <p:nvPr/>
        </p:nvSpPr>
        <p:spPr>
          <a:xfrm>
            <a:off x="3861138" y="2057401"/>
            <a:ext cx="561340" cy="914401"/>
          </a:xfrm>
          <a:custGeom>
            <a:avLst/>
            <a:gdLst/>
            <a:ahLst/>
            <a:cxnLst/>
            <a:rect l="l" t="t" r="r" b="b"/>
            <a:pathLst>
              <a:path w="561339" h="914400">
                <a:moveTo>
                  <a:pt x="210993" y="0"/>
                </a:moveTo>
                <a:lnTo>
                  <a:pt x="73782" y="0"/>
                </a:lnTo>
                <a:lnTo>
                  <a:pt x="71547" y="8381"/>
                </a:lnTo>
                <a:lnTo>
                  <a:pt x="66975" y="21335"/>
                </a:lnTo>
                <a:lnTo>
                  <a:pt x="65451" y="32003"/>
                </a:lnTo>
                <a:lnTo>
                  <a:pt x="60117" y="46481"/>
                </a:lnTo>
                <a:lnTo>
                  <a:pt x="55545" y="59435"/>
                </a:lnTo>
                <a:lnTo>
                  <a:pt x="54021" y="73151"/>
                </a:lnTo>
                <a:lnTo>
                  <a:pt x="49449" y="87629"/>
                </a:lnTo>
                <a:lnTo>
                  <a:pt x="47925" y="102107"/>
                </a:lnTo>
                <a:lnTo>
                  <a:pt x="46401" y="114299"/>
                </a:lnTo>
                <a:lnTo>
                  <a:pt x="41067" y="128777"/>
                </a:lnTo>
                <a:lnTo>
                  <a:pt x="39543" y="143255"/>
                </a:lnTo>
                <a:lnTo>
                  <a:pt x="36495" y="160781"/>
                </a:lnTo>
                <a:lnTo>
                  <a:pt x="34971" y="175259"/>
                </a:lnTo>
                <a:lnTo>
                  <a:pt x="31923" y="190499"/>
                </a:lnTo>
                <a:lnTo>
                  <a:pt x="28875" y="225551"/>
                </a:lnTo>
                <a:lnTo>
                  <a:pt x="22391" y="271994"/>
                </a:lnTo>
                <a:lnTo>
                  <a:pt x="18068" y="318734"/>
                </a:lnTo>
                <a:lnTo>
                  <a:pt x="15234" y="365645"/>
                </a:lnTo>
                <a:lnTo>
                  <a:pt x="11349" y="459485"/>
                </a:lnTo>
                <a:lnTo>
                  <a:pt x="9825" y="480059"/>
                </a:lnTo>
                <a:lnTo>
                  <a:pt x="9825" y="503681"/>
                </a:lnTo>
                <a:lnTo>
                  <a:pt x="6015" y="524255"/>
                </a:lnTo>
                <a:lnTo>
                  <a:pt x="6015" y="597407"/>
                </a:lnTo>
                <a:lnTo>
                  <a:pt x="0" y="914400"/>
                </a:lnTo>
                <a:lnTo>
                  <a:pt x="98074" y="914400"/>
                </a:lnTo>
                <a:lnTo>
                  <a:pt x="98074" y="895248"/>
                </a:lnTo>
                <a:lnTo>
                  <a:pt x="99741" y="608075"/>
                </a:lnTo>
                <a:lnTo>
                  <a:pt x="103501" y="587771"/>
                </a:lnTo>
                <a:lnTo>
                  <a:pt x="103501" y="532053"/>
                </a:lnTo>
                <a:lnTo>
                  <a:pt x="104818" y="477293"/>
                </a:lnTo>
                <a:lnTo>
                  <a:pt x="112695" y="313181"/>
                </a:lnTo>
                <a:lnTo>
                  <a:pt x="115743" y="295655"/>
                </a:lnTo>
                <a:lnTo>
                  <a:pt x="118791" y="260603"/>
                </a:lnTo>
                <a:lnTo>
                  <a:pt x="118791" y="243077"/>
                </a:lnTo>
                <a:lnTo>
                  <a:pt x="122601" y="225551"/>
                </a:lnTo>
                <a:lnTo>
                  <a:pt x="127173" y="213359"/>
                </a:lnTo>
                <a:lnTo>
                  <a:pt x="128697" y="195833"/>
                </a:lnTo>
                <a:lnTo>
                  <a:pt x="130221" y="181355"/>
                </a:lnTo>
                <a:lnTo>
                  <a:pt x="133269" y="166877"/>
                </a:lnTo>
                <a:lnTo>
                  <a:pt x="134793" y="152399"/>
                </a:lnTo>
                <a:lnTo>
                  <a:pt x="139365" y="140207"/>
                </a:lnTo>
                <a:lnTo>
                  <a:pt x="141651" y="128777"/>
                </a:lnTo>
                <a:lnTo>
                  <a:pt x="146223" y="114299"/>
                </a:lnTo>
                <a:lnTo>
                  <a:pt x="149271" y="105155"/>
                </a:lnTo>
                <a:lnTo>
                  <a:pt x="152319" y="93725"/>
                </a:lnTo>
                <a:lnTo>
                  <a:pt x="155367" y="84581"/>
                </a:lnTo>
                <a:lnTo>
                  <a:pt x="160701" y="73151"/>
                </a:lnTo>
                <a:lnTo>
                  <a:pt x="165273" y="64007"/>
                </a:lnTo>
                <a:lnTo>
                  <a:pt x="168321" y="55625"/>
                </a:lnTo>
                <a:lnTo>
                  <a:pt x="172893" y="46481"/>
                </a:lnTo>
                <a:lnTo>
                  <a:pt x="179751" y="38099"/>
                </a:lnTo>
                <a:lnTo>
                  <a:pt x="184323" y="32003"/>
                </a:lnTo>
                <a:lnTo>
                  <a:pt x="190419" y="25907"/>
                </a:lnTo>
                <a:lnTo>
                  <a:pt x="193467" y="17525"/>
                </a:lnTo>
                <a:lnTo>
                  <a:pt x="200325" y="14477"/>
                </a:lnTo>
                <a:lnTo>
                  <a:pt x="206421" y="8381"/>
                </a:lnTo>
                <a:lnTo>
                  <a:pt x="210993" y="0"/>
                </a:lnTo>
                <a:close/>
              </a:path>
              <a:path w="561339" h="914400">
                <a:moveTo>
                  <a:pt x="98126" y="914400"/>
                </a:moveTo>
                <a:lnTo>
                  <a:pt x="98074" y="895248"/>
                </a:lnTo>
                <a:lnTo>
                  <a:pt x="98074" y="914400"/>
                </a:lnTo>
                <a:close/>
              </a:path>
              <a:path w="561339" h="914400">
                <a:moveTo>
                  <a:pt x="99958" y="685165"/>
                </a:moveTo>
                <a:lnTo>
                  <a:pt x="99741" y="632459"/>
                </a:lnTo>
                <a:lnTo>
                  <a:pt x="99741" y="720964"/>
                </a:lnTo>
                <a:lnTo>
                  <a:pt x="99958" y="685165"/>
                </a:lnTo>
                <a:close/>
              </a:path>
              <a:path w="561339" h="914400">
                <a:moveTo>
                  <a:pt x="103551" y="587501"/>
                </a:moveTo>
                <a:lnTo>
                  <a:pt x="103501" y="532053"/>
                </a:lnTo>
                <a:lnTo>
                  <a:pt x="103501" y="587771"/>
                </a:lnTo>
                <a:lnTo>
                  <a:pt x="103551" y="587501"/>
                </a:lnTo>
                <a:close/>
              </a:path>
              <a:path w="561339" h="914400">
                <a:moveTo>
                  <a:pt x="560751" y="493775"/>
                </a:moveTo>
                <a:lnTo>
                  <a:pt x="560751" y="459485"/>
                </a:lnTo>
                <a:lnTo>
                  <a:pt x="558465" y="441959"/>
                </a:lnTo>
                <a:lnTo>
                  <a:pt x="558465" y="357377"/>
                </a:lnTo>
                <a:lnTo>
                  <a:pt x="555417" y="339851"/>
                </a:lnTo>
                <a:lnTo>
                  <a:pt x="555417" y="323849"/>
                </a:lnTo>
                <a:lnTo>
                  <a:pt x="553893" y="310133"/>
                </a:lnTo>
                <a:lnTo>
                  <a:pt x="553893" y="292607"/>
                </a:lnTo>
                <a:lnTo>
                  <a:pt x="552369" y="275081"/>
                </a:lnTo>
                <a:lnTo>
                  <a:pt x="552369" y="260603"/>
                </a:lnTo>
                <a:lnTo>
                  <a:pt x="549321" y="243077"/>
                </a:lnTo>
                <a:lnTo>
                  <a:pt x="549321" y="230885"/>
                </a:lnTo>
                <a:lnTo>
                  <a:pt x="547797" y="213359"/>
                </a:lnTo>
                <a:lnTo>
                  <a:pt x="546273" y="198881"/>
                </a:lnTo>
                <a:lnTo>
                  <a:pt x="543225" y="184403"/>
                </a:lnTo>
                <a:lnTo>
                  <a:pt x="541701" y="166877"/>
                </a:lnTo>
                <a:lnTo>
                  <a:pt x="539415" y="152399"/>
                </a:lnTo>
                <a:lnTo>
                  <a:pt x="536367" y="140207"/>
                </a:lnTo>
                <a:lnTo>
                  <a:pt x="533319" y="111251"/>
                </a:lnTo>
                <a:lnTo>
                  <a:pt x="530271" y="97535"/>
                </a:lnTo>
                <a:lnTo>
                  <a:pt x="528747" y="84581"/>
                </a:lnTo>
                <a:lnTo>
                  <a:pt x="524175" y="70103"/>
                </a:lnTo>
                <a:lnTo>
                  <a:pt x="522651" y="55625"/>
                </a:lnTo>
                <a:lnTo>
                  <a:pt x="517317" y="46481"/>
                </a:lnTo>
                <a:lnTo>
                  <a:pt x="515793" y="32003"/>
                </a:lnTo>
                <a:lnTo>
                  <a:pt x="511221" y="21335"/>
                </a:lnTo>
                <a:lnTo>
                  <a:pt x="509697" y="8381"/>
                </a:lnTo>
                <a:lnTo>
                  <a:pt x="506344" y="0"/>
                </a:lnTo>
                <a:lnTo>
                  <a:pt x="379395" y="0"/>
                </a:lnTo>
                <a:lnTo>
                  <a:pt x="383967" y="3809"/>
                </a:lnTo>
                <a:lnTo>
                  <a:pt x="389301" y="8381"/>
                </a:lnTo>
                <a:lnTo>
                  <a:pt x="392349" y="14477"/>
                </a:lnTo>
                <a:lnTo>
                  <a:pt x="396921" y="17525"/>
                </a:lnTo>
                <a:lnTo>
                  <a:pt x="401493" y="25907"/>
                </a:lnTo>
                <a:lnTo>
                  <a:pt x="403017" y="32003"/>
                </a:lnTo>
                <a:lnTo>
                  <a:pt x="408351" y="38099"/>
                </a:lnTo>
                <a:lnTo>
                  <a:pt x="409875" y="41909"/>
                </a:lnTo>
                <a:lnTo>
                  <a:pt x="414447" y="49529"/>
                </a:lnTo>
                <a:lnTo>
                  <a:pt x="415971" y="55625"/>
                </a:lnTo>
                <a:lnTo>
                  <a:pt x="420543" y="64007"/>
                </a:lnTo>
                <a:lnTo>
                  <a:pt x="422067" y="70103"/>
                </a:lnTo>
                <a:lnTo>
                  <a:pt x="423591" y="81533"/>
                </a:lnTo>
                <a:lnTo>
                  <a:pt x="428925" y="87629"/>
                </a:lnTo>
                <a:lnTo>
                  <a:pt x="438798" y="126269"/>
                </a:lnTo>
                <a:lnTo>
                  <a:pt x="446013" y="159034"/>
                </a:lnTo>
                <a:lnTo>
                  <a:pt x="451351" y="192100"/>
                </a:lnTo>
                <a:lnTo>
                  <a:pt x="454071" y="225551"/>
                </a:lnTo>
                <a:lnTo>
                  <a:pt x="454071" y="240029"/>
                </a:lnTo>
                <a:lnTo>
                  <a:pt x="455595" y="251459"/>
                </a:lnTo>
                <a:lnTo>
                  <a:pt x="457793" y="300995"/>
                </a:lnTo>
                <a:lnTo>
                  <a:pt x="460700" y="400269"/>
                </a:lnTo>
                <a:lnTo>
                  <a:pt x="461779" y="499686"/>
                </a:lnTo>
                <a:lnTo>
                  <a:pt x="461779" y="601108"/>
                </a:lnTo>
                <a:lnTo>
                  <a:pt x="465501" y="628649"/>
                </a:lnTo>
                <a:lnTo>
                  <a:pt x="465501" y="914400"/>
                </a:lnTo>
                <a:lnTo>
                  <a:pt x="560609" y="914400"/>
                </a:lnTo>
                <a:lnTo>
                  <a:pt x="560609" y="647218"/>
                </a:lnTo>
                <a:lnTo>
                  <a:pt x="560751" y="493775"/>
                </a:lnTo>
                <a:close/>
              </a:path>
              <a:path w="561339" h="914400">
                <a:moveTo>
                  <a:pt x="461779" y="601108"/>
                </a:moveTo>
                <a:lnTo>
                  <a:pt x="461779" y="499686"/>
                </a:lnTo>
                <a:lnTo>
                  <a:pt x="461691" y="549401"/>
                </a:lnTo>
                <a:lnTo>
                  <a:pt x="461691" y="600455"/>
                </a:lnTo>
                <a:lnTo>
                  <a:pt x="461779" y="601108"/>
                </a:lnTo>
                <a:close/>
              </a:path>
              <a:path w="561339" h="914400">
                <a:moveTo>
                  <a:pt x="560780" y="914400"/>
                </a:moveTo>
                <a:lnTo>
                  <a:pt x="560609" y="647218"/>
                </a:lnTo>
                <a:lnTo>
                  <a:pt x="560609" y="914400"/>
                </a:lnTo>
                <a:lnTo>
                  <a:pt x="560780" y="914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27"/>
          <p:cNvSpPr/>
          <p:nvPr/>
        </p:nvSpPr>
        <p:spPr>
          <a:xfrm>
            <a:off x="3578352" y="2057400"/>
            <a:ext cx="1106424" cy="52120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28"/>
          <p:cNvSpPr/>
          <p:nvPr/>
        </p:nvSpPr>
        <p:spPr>
          <a:xfrm>
            <a:off x="3559302" y="2057400"/>
            <a:ext cx="1153796" cy="534670"/>
          </a:xfrm>
          <a:custGeom>
            <a:avLst/>
            <a:gdLst/>
            <a:ahLst/>
            <a:cxnLst/>
            <a:rect l="l" t="t" r="r" b="b"/>
            <a:pathLst>
              <a:path w="1153795" h="534669">
                <a:moveTo>
                  <a:pt x="316992" y="293369"/>
                </a:moveTo>
                <a:lnTo>
                  <a:pt x="52829" y="310658"/>
                </a:lnTo>
                <a:lnTo>
                  <a:pt x="28194" y="321563"/>
                </a:lnTo>
                <a:lnTo>
                  <a:pt x="25908" y="312419"/>
                </a:lnTo>
                <a:lnTo>
                  <a:pt x="0" y="323849"/>
                </a:lnTo>
                <a:lnTo>
                  <a:pt x="302353" y="303792"/>
                </a:lnTo>
                <a:lnTo>
                  <a:pt x="305562" y="296417"/>
                </a:lnTo>
                <a:lnTo>
                  <a:pt x="310134" y="303275"/>
                </a:lnTo>
                <a:lnTo>
                  <a:pt x="310134" y="309196"/>
                </a:lnTo>
                <a:lnTo>
                  <a:pt x="316992" y="293369"/>
                </a:lnTo>
                <a:close/>
              </a:path>
              <a:path w="1153795" h="534669">
                <a:moveTo>
                  <a:pt x="256032" y="119694"/>
                </a:moveTo>
                <a:lnTo>
                  <a:pt x="256032" y="110489"/>
                </a:lnTo>
                <a:lnTo>
                  <a:pt x="253746" y="118871"/>
                </a:lnTo>
                <a:lnTo>
                  <a:pt x="243972" y="111938"/>
                </a:lnTo>
                <a:lnTo>
                  <a:pt x="2286" y="140969"/>
                </a:lnTo>
                <a:lnTo>
                  <a:pt x="19812" y="149408"/>
                </a:lnTo>
                <a:lnTo>
                  <a:pt x="19812" y="148589"/>
                </a:lnTo>
                <a:lnTo>
                  <a:pt x="21336" y="139445"/>
                </a:lnTo>
                <a:lnTo>
                  <a:pt x="36091" y="146598"/>
                </a:lnTo>
                <a:lnTo>
                  <a:pt x="256032" y="119694"/>
                </a:lnTo>
                <a:close/>
              </a:path>
              <a:path w="1153795" h="534669">
                <a:moveTo>
                  <a:pt x="36091" y="146598"/>
                </a:moveTo>
                <a:lnTo>
                  <a:pt x="21336" y="139445"/>
                </a:lnTo>
                <a:lnTo>
                  <a:pt x="19812" y="148589"/>
                </a:lnTo>
                <a:lnTo>
                  <a:pt x="36091" y="146598"/>
                </a:lnTo>
                <a:close/>
              </a:path>
              <a:path w="1153795" h="534669">
                <a:moveTo>
                  <a:pt x="220980" y="236219"/>
                </a:moveTo>
                <a:lnTo>
                  <a:pt x="36091" y="146598"/>
                </a:lnTo>
                <a:lnTo>
                  <a:pt x="19812" y="148589"/>
                </a:lnTo>
                <a:lnTo>
                  <a:pt x="19812" y="149408"/>
                </a:lnTo>
                <a:lnTo>
                  <a:pt x="198961" y="235665"/>
                </a:lnTo>
                <a:lnTo>
                  <a:pt x="208026" y="231647"/>
                </a:lnTo>
                <a:lnTo>
                  <a:pt x="208026" y="241954"/>
                </a:lnTo>
                <a:lnTo>
                  <a:pt x="220980" y="236219"/>
                </a:lnTo>
                <a:close/>
              </a:path>
              <a:path w="1153795" h="534669">
                <a:moveTo>
                  <a:pt x="208026" y="241954"/>
                </a:moveTo>
                <a:lnTo>
                  <a:pt x="208026" y="240029"/>
                </a:lnTo>
                <a:lnTo>
                  <a:pt x="198961" y="235665"/>
                </a:lnTo>
                <a:lnTo>
                  <a:pt x="25908" y="312366"/>
                </a:lnTo>
                <a:lnTo>
                  <a:pt x="52829" y="310658"/>
                </a:lnTo>
                <a:lnTo>
                  <a:pt x="208026" y="241954"/>
                </a:lnTo>
                <a:close/>
              </a:path>
              <a:path w="1153795" h="534669">
                <a:moveTo>
                  <a:pt x="52829" y="310658"/>
                </a:moveTo>
                <a:lnTo>
                  <a:pt x="25908" y="312419"/>
                </a:lnTo>
                <a:lnTo>
                  <a:pt x="28194" y="321563"/>
                </a:lnTo>
                <a:lnTo>
                  <a:pt x="52829" y="310658"/>
                </a:lnTo>
                <a:close/>
              </a:path>
              <a:path w="1153795" h="534669">
                <a:moveTo>
                  <a:pt x="268986" y="118109"/>
                </a:moveTo>
                <a:lnTo>
                  <a:pt x="102406" y="0"/>
                </a:lnTo>
                <a:lnTo>
                  <a:pt x="86173" y="0"/>
                </a:lnTo>
                <a:lnTo>
                  <a:pt x="243972" y="111938"/>
                </a:lnTo>
                <a:lnTo>
                  <a:pt x="256032" y="110489"/>
                </a:lnTo>
                <a:lnTo>
                  <a:pt x="256032" y="119694"/>
                </a:lnTo>
                <a:lnTo>
                  <a:pt x="268986" y="118109"/>
                </a:lnTo>
                <a:close/>
              </a:path>
              <a:path w="1153795" h="534669">
                <a:moveTo>
                  <a:pt x="391077" y="71699"/>
                </a:moveTo>
                <a:lnTo>
                  <a:pt x="173832" y="0"/>
                </a:lnTo>
                <a:lnTo>
                  <a:pt x="143315" y="0"/>
                </a:lnTo>
                <a:lnTo>
                  <a:pt x="389382" y="80805"/>
                </a:lnTo>
                <a:lnTo>
                  <a:pt x="389382" y="75437"/>
                </a:lnTo>
                <a:lnTo>
                  <a:pt x="391077" y="71699"/>
                </a:lnTo>
                <a:close/>
              </a:path>
              <a:path w="1153795" h="534669">
                <a:moveTo>
                  <a:pt x="208026" y="240029"/>
                </a:moveTo>
                <a:lnTo>
                  <a:pt x="208026" y="231647"/>
                </a:lnTo>
                <a:lnTo>
                  <a:pt x="198961" y="235665"/>
                </a:lnTo>
                <a:lnTo>
                  <a:pt x="208026" y="240029"/>
                </a:lnTo>
                <a:close/>
              </a:path>
              <a:path w="1153795" h="534669">
                <a:moveTo>
                  <a:pt x="256032" y="110489"/>
                </a:moveTo>
                <a:lnTo>
                  <a:pt x="243972" y="111938"/>
                </a:lnTo>
                <a:lnTo>
                  <a:pt x="253746" y="118871"/>
                </a:lnTo>
                <a:lnTo>
                  <a:pt x="256032" y="110489"/>
                </a:lnTo>
                <a:close/>
              </a:path>
              <a:path w="1153795" h="534669">
                <a:moveTo>
                  <a:pt x="310134" y="309196"/>
                </a:moveTo>
                <a:lnTo>
                  <a:pt x="310134" y="303275"/>
                </a:lnTo>
                <a:lnTo>
                  <a:pt x="302353" y="303792"/>
                </a:lnTo>
                <a:lnTo>
                  <a:pt x="254508" y="413765"/>
                </a:lnTo>
                <a:lnTo>
                  <a:pt x="261366" y="411145"/>
                </a:lnTo>
                <a:lnTo>
                  <a:pt x="261366" y="400811"/>
                </a:lnTo>
                <a:lnTo>
                  <a:pt x="272224" y="396680"/>
                </a:lnTo>
                <a:lnTo>
                  <a:pt x="310134" y="309196"/>
                </a:lnTo>
                <a:close/>
              </a:path>
              <a:path w="1153795" h="534669">
                <a:moveTo>
                  <a:pt x="272224" y="396680"/>
                </a:moveTo>
                <a:lnTo>
                  <a:pt x="261366" y="400811"/>
                </a:lnTo>
                <a:lnTo>
                  <a:pt x="267462" y="407669"/>
                </a:lnTo>
                <a:lnTo>
                  <a:pt x="272224" y="396680"/>
                </a:lnTo>
                <a:close/>
              </a:path>
              <a:path w="1153795" h="534669">
                <a:moveTo>
                  <a:pt x="455877" y="507347"/>
                </a:moveTo>
                <a:lnTo>
                  <a:pt x="417576" y="341375"/>
                </a:lnTo>
                <a:lnTo>
                  <a:pt x="272224" y="396680"/>
                </a:lnTo>
                <a:lnTo>
                  <a:pt x="267462" y="407669"/>
                </a:lnTo>
                <a:lnTo>
                  <a:pt x="261366" y="400811"/>
                </a:lnTo>
                <a:lnTo>
                  <a:pt x="261366" y="411145"/>
                </a:lnTo>
                <a:lnTo>
                  <a:pt x="409956" y="354373"/>
                </a:lnTo>
                <a:lnTo>
                  <a:pt x="409956" y="348995"/>
                </a:lnTo>
                <a:lnTo>
                  <a:pt x="416052" y="352043"/>
                </a:lnTo>
                <a:lnTo>
                  <a:pt x="416052" y="375929"/>
                </a:lnTo>
                <a:lnTo>
                  <a:pt x="449580" y="524061"/>
                </a:lnTo>
                <a:lnTo>
                  <a:pt x="449580" y="518921"/>
                </a:lnTo>
                <a:lnTo>
                  <a:pt x="455877" y="507347"/>
                </a:lnTo>
                <a:close/>
              </a:path>
              <a:path w="1153795" h="534669">
                <a:moveTo>
                  <a:pt x="310134" y="303275"/>
                </a:moveTo>
                <a:lnTo>
                  <a:pt x="305562" y="296417"/>
                </a:lnTo>
                <a:lnTo>
                  <a:pt x="302353" y="303792"/>
                </a:lnTo>
                <a:lnTo>
                  <a:pt x="310134" y="303275"/>
                </a:lnTo>
                <a:close/>
              </a:path>
              <a:path w="1153795" h="534669">
                <a:moveTo>
                  <a:pt x="395478" y="73151"/>
                </a:moveTo>
                <a:lnTo>
                  <a:pt x="391077" y="71699"/>
                </a:lnTo>
                <a:lnTo>
                  <a:pt x="389382" y="75437"/>
                </a:lnTo>
                <a:lnTo>
                  <a:pt x="395478" y="73151"/>
                </a:lnTo>
                <a:close/>
              </a:path>
              <a:path w="1153795" h="534669">
                <a:moveTo>
                  <a:pt x="395478" y="82807"/>
                </a:moveTo>
                <a:lnTo>
                  <a:pt x="395478" y="73151"/>
                </a:lnTo>
                <a:lnTo>
                  <a:pt x="389382" y="75437"/>
                </a:lnTo>
                <a:lnTo>
                  <a:pt x="389382" y="80805"/>
                </a:lnTo>
                <a:lnTo>
                  <a:pt x="395478" y="82807"/>
                </a:lnTo>
                <a:close/>
              </a:path>
              <a:path w="1153795" h="534669">
                <a:moveTo>
                  <a:pt x="434089" y="0"/>
                </a:moveTo>
                <a:lnTo>
                  <a:pt x="423586" y="0"/>
                </a:lnTo>
                <a:lnTo>
                  <a:pt x="391077" y="71699"/>
                </a:lnTo>
                <a:lnTo>
                  <a:pt x="395478" y="73151"/>
                </a:lnTo>
                <a:lnTo>
                  <a:pt x="395478" y="82807"/>
                </a:lnTo>
                <a:lnTo>
                  <a:pt x="396240" y="83057"/>
                </a:lnTo>
                <a:lnTo>
                  <a:pt x="434089" y="0"/>
                </a:lnTo>
                <a:close/>
              </a:path>
              <a:path w="1153795" h="534669">
                <a:moveTo>
                  <a:pt x="416052" y="352043"/>
                </a:moveTo>
                <a:lnTo>
                  <a:pt x="409956" y="348995"/>
                </a:lnTo>
                <a:lnTo>
                  <a:pt x="411076" y="353945"/>
                </a:lnTo>
                <a:lnTo>
                  <a:pt x="416052" y="352043"/>
                </a:lnTo>
                <a:close/>
              </a:path>
              <a:path w="1153795" h="534669">
                <a:moveTo>
                  <a:pt x="411076" y="353945"/>
                </a:moveTo>
                <a:lnTo>
                  <a:pt x="409956" y="348995"/>
                </a:lnTo>
                <a:lnTo>
                  <a:pt x="409956" y="354373"/>
                </a:lnTo>
                <a:lnTo>
                  <a:pt x="411076" y="353945"/>
                </a:lnTo>
                <a:close/>
              </a:path>
              <a:path w="1153795" h="534669">
                <a:moveTo>
                  <a:pt x="416052" y="375929"/>
                </a:moveTo>
                <a:lnTo>
                  <a:pt x="416052" y="352043"/>
                </a:lnTo>
                <a:lnTo>
                  <a:pt x="411076" y="353945"/>
                </a:lnTo>
                <a:lnTo>
                  <a:pt x="416052" y="375929"/>
                </a:lnTo>
                <a:close/>
              </a:path>
              <a:path w="1153795" h="534669">
                <a:moveTo>
                  <a:pt x="458724" y="519683"/>
                </a:moveTo>
                <a:lnTo>
                  <a:pt x="455877" y="507347"/>
                </a:lnTo>
                <a:lnTo>
                  <a:pt x="449580" y="518921"/>
                </a:lnTo>
                <a:lnTo>
                  <a:pt x="458724" y="519683"/>
                </a:lnTo>
                <a:close/>
              </a:path>
              <a:path w="1153795" h="534669">
                <a:moveTo>
                  <a:pt x="458724" y="521573"/>
                </a:moveTo>
                <a:lnTo>
                  <a:pt x="458724" y="519683"/>
                </a:lnTo>
                <a:lnTo>
                  <a:pt x="449580" y="518921"/>
                </a:lnTo>
                <a:lnTo>
                  <a:pt x="449580" y="524061"/>
                </a:lnTo>
                <a:lnTo>
                  <a:pt x="451866" y="534161"/>
                </a:lnTo>
                <a:lnTo>
                  <a:pt x="458724" y="521573"/>
                </a:lnTo>
                <a:close/>
              </a:path>
              <a:path w="1153795" h="534669">
                <a:moveTo>
                  <a:pt x="695461" y="457717"/>
                </a:moveTo>
                <a:lnTo>
                  <a:pt x="557784" y="320039"/>
                </a:lnTo>
                <a:lnTo>
                  <a:pt x="455877" y="507347"/>
                </a:lnTo>
                <a:lnTo>
                  <a:pt x="458724" y="519683"/>
                </a:lnTo>
                <a:lnTo>
                  <a:pt x="458724" y="521573"/>
                </a:lnTo>
                <a:lnTo>
                  <a:pt x="555498" y="343933"/>
                </a:lnTo>
                <a:lnTo>
                  <a:pt x="555498" y="330707"/>
                </a:lnTo>
                <a:lnTo>
                  <a:pt x="563118" y="329945"/>
                </a:lnTo>
                <a:lnTo>
                  <a:pt x="563118" y="338368"/>
                </a:lnTo>
                <a:lnTo>
                  <a:pt x="693420" y="469355"/>
                </a:lnTo>
                <a:lnTo>
                  <a:pt x="693420" y="465581"/>
                </a:lnTo>
                <a:lnTo>
                  <a:pt x="695461" y="457717"/>
                </a:lnTo>
                <a:close/>
              </a:path>
              <a:path w="1153795" h="534669">
                <a:moveTo>
                  <a:pt x="572137" y="56095"/>
                </a:moveTo>
                <a:lnTo>
                  <a:pt x="503128" y="0"/>
                </a:lnTo>
                <a:lnTo>
                  <a:pt x="488425" y="0"/>
                </a:lnTo>
                <a:lnTo>
                  <a:pt x="569214" y="65491"/>
                </a:lnTo>
                <a:lnTo>
                  <a:pt x="569214" y="58673"/>
                </a:lnTo>
                <a:lnTo>
                  <a:pt x="572137" y="56095"/>
                </a:lnTo>
                <a:close/>
              </a:path>
              <a:path w="1153795" h="534669">
                <a:moveTo>
                  <a:pt x="563118" y="329945"/>
                </a:moveTo>
                <a:lnTo>
                  <a:pt x="555498" y="330707"/>
                </a:lnTo>
                <a:lnTo>
                  <a:pt x="560153" y="335387"/>
                </a:lnTo>
                <a:lnTo>
                  <a:pt x="563118" y="329945"/>
                </a:lnTo>
                <a:close/>
              </a:path>
              <a:path w="1153795" h="534669">
                <a:moveTo>
                  <a:pt x="560153" y="335387"/>
                </a:moveTo>
                <a:lnTo>
                  <a:pt x="555498" y="330707"/>
                </a:lnTo>
                <a:lnTo>
                  <a:pt x="555498" y="343933"/>
                </a:lnTo>
                <a:lnTo>
                  <a:pt x="560153" y="335387"/>
                </a:lnTo>
                <a:close/>
              </a:path>
              <a:path w="1153795" h="534669">
                <a:moveTo>
                  <a:pt x="563118" y="338368"/>
                </a:moveTo>
                <a:lnTo>
                  <a:pt x="563118" y="329945"/>
                </a:lnTo>
                <a:lnTo>
                  <a:pt x="560153" y="335387"/>
                </a:lnTo>
                <a:lnTo>
                  <a:pt x="563118" y="338368"/>
                </a:lnTo>
                <a:close/>
              </a:path>
              <a:path w="1153795" h="534669">
                <a:moveTo>
                  <a:pt x="575310" y="58673"/>
                </a:moveTo>
                <a:lnTo>
                  <a:pt x="572137" y="56095"/>
                </a:lnTo>
                <a:lnTo>
                  <a:pt x="569214" y="58673"/>
                </a:lnTo>
                <a:lnTo>
                  <a:pt x="575310" y="58673"/>
                </a:lnTo>
                <a:close/>
              </a:path>
              <a:path w="1153795" h="534669">
                <a:moveTo>
                  <a:pt x="575310" y="66563"/>
                </a:moveTo>
                <a:lnTo>
                  <a:pt x="575310" y="58673"/>
                </a:lnTo>
                <a:lnTo>
                  <a:pt x="569214" y="58673"/>
                </a:lnTo>
                <a:lnTo>
                  <a:pt x="569214" y="65491"/>
                </a:lnTo>
                <a:lnTo>
                  <a:pt x="573024" y="68579"/>
                </a:lnTo>
                <a:lnTo>
                  <a:pt x="575310" y="66563"/>
                </a:lnTo>
                <a:close/>
              </a:path>
              <a:path w="1153795" h="534669">
                <a:moveTo>
                  <a:pt x="650788" y="0"/>
                </a:moveTo>
                <a:lnTo>
                  <a:pt x="635727" y="0"/>
                </a:lnTo>
                <a:lnTo>
                  <a:pt x="572137" y="56095"/>
                </a:lnTo>
                <a:lnTo>
                  <a:pt x="575310" y="58673"/>
                </a:lnTo>
                <a:lnTo>
                  <a:pt x="575310" y="66563"/>
                </a:lnTo>
                <a:lnTo>
                  <a:pt x="650788" y="0"/>
                </a:lnTo>
                <a:close/>
              </a:path>
              <a:path w="1153795" h="534669">
                <a:moveTo>
                  <a:pt x="701040" y="463295"/>
                </a:moveTo>
                <a:lnTo>
                  <a:pt x="695461" y="457717"/>
                </a:lnTo>
                <a:lnTo>
                  <a:pt x="693420" y="465581"/>
                </a:lnTo>
                <a:lnTo>
                  <a:pt x="701040" y="463295"/>
                </a:lnTo>
                <a:close/>
              </a:path>
              <a:path w="1153795" h="534669">
                <a:moveTo>
                  <a:pt x="701040" y="473312"/>
                </a:moveTo>
                <a:lnTo>
                  <a:pt x="701040" y="463295"/>
                </a:lnTo>
                <a:lnTo>
                  <a:pt x="693420" y="465581"/>
                </a:lnTo>
                <a:lnTo>
                  <a:pt x="693420" y="469355"/>
                </a:lnTo>
                <a:lnTo>
                  <a:pt x="700278" y="476249"/>
                </a:lnTo>
                <a:lnTo>
                  <a:pt x="701040" y="473312"/>
                </a:lnTo>
                <a:close/>
              </a:path>
              <a:path w="1153795" h="534669">
                <a:moveTo>
                  <a:pt x="950976" y="425944"/>
                </a:moveTo>
                <a:lnTo>
                  <a:pt x="950976" y="415289"/>
                </a:lnTo>
                <a:lnTo>
                  <a:pt x="944118" y="421385"/>
                </a:lnTo>
                <a:lnTo>
                  <a:pt x="938641" y="409122"/>
                </a:lnTo>
                <a:lnTo>
                  <a:pt x="734568" y="307085"/>
                </a:lnTo>
                <a:lnTo>
                  <a:pt x="695461" y="457717"/>
                </a:lnTo>
                <a:lnTo>
                  <a:pt x="701040" y="463295"/>
                </a:lnTo>
                <a:lnTo>
                  <a:pt x="701040" y="473312"/>
                </a:lnTo>
                <a:lnTo>
                  <a:pt x="735330" y="341140"/>
                </a:lnTo>
                <a:lnTo>
                  <a:pt x="735330" y="317753"/>
                </a:lnTo>
                <a:lnTo>
                  <a:pt x="742188" y="314705"/>
                </a:lnTo>
                <a:lnTo>
                  <a:pt x="742188" y="321194"/>
                </a:lnTo>
                <a:lnTo>
                  <a:pt x="950976" y="425944"/>
                </a:lnTo>
                <a:close/>
              </a:path>
              <a:path w="1153795" h="534669">
                <a:moveTo>
                  <a:pt x="742188" y="314705"/>
                </a:moveTo>
                <a:lnTo>
                  <a:pt x="735330" y="317753"/>
                </a:lnTo>
                <a:lnTo>
                  <a:pt x="740698" y="320447"/>
                </a:lnTo>
                <a:lnTo>
                  <a:pt x="742188" y="314705"/>
                </a:lnTo>
                <a:close/>
              </a:path>
              <a:path w="1153795" h="534669">
                <a:moveTo>
                  <a:pt x="740698" y="320447"/>
                </a:moveTo>
                <a:lnTo>
                  <a:pt x="735330" y="317753"/>
                </a:lnTo>
                <a:lnTo>
                  <a:pt x="735330" y="341140"/>
                </a:lnTo>
                <a:lnTo>
                  <a:pt x="740698" y="320447"/>
                </a:lnTo>
                <a:close/>
              </a:path>
              <a:path w="1153795" h="534669">
                <a:moveTo>
                  <a:pt x="755124" y="0"/>
                </a:moveTo>
                <a:lnTo>
                  <a:pt x="745550" y="0"/>
                </a:lnTo>
                <a:lnTo>
                  <a:pt x="739140" y="54101"/>
                </a:lnTo>
                <a:lnTo>
                  <a:pt x="743712" y="53569"/>
                </a:lnTo>
                <a:lnTo>
                  <a:pt x="743712" y="44195"/>
                </a:lnTo>
                <a:lnTo>
                  <a:pt x="749789" y="43473"/>
                </a:lnTo>
                <a:lnTo>
                  <a:pt x="755124" y="0"/>
                </a:lnTo>
                <a:close/>
              </a:path>
              <a:path w="1153795" h="534669">
                <a:moveTo>
                  <a:pt x="742188" y="321194"/>
                </a:moveTo>
                <a:lnTo>
                  <a:pt x="742188" y="314705"/>
                </a:lnTo>
                <a:lnTo>
                  <a:pt x="740698" y="320447"/>
                </a:lnTo>
                <a:lnTo>
                  <a:pt x="742188" y="321194"/>
                </a:lnTo>
                <a:close/>
              </a:path>
              <a:path w="1153795" h="534669">
                <a:moveTo>
                  <a:pt x="749789" y="43473"/>
                </a:moveTo>
                <a:lnTo>
                  <a:pt x="743712" y="44195"/>
                </a:lnTo>
                <a:lnTo>
                  <a:pt x="749046" y="49529"/>
                </a:lnTo>
                <a:lnTo>
                  <a:pt x="749789" y="43473"/>
                </a:lnTo>
                <a:close/>
              </a:path>
              <a:path w="1153795" h="534669">
                <a:moveTo>
                  <a:pt x="974598" y="16763"/>
                </a:moveTo>
                <a:lnTo>
                  <a:pt x="749789" y="43473"/>
                </a:lnTo>
                <a:lnTo>
                  <a:pt x="749046" y="49529"/>
                </a:lnTo>
                <a:lnTo>
                  <a:pt x="743712" y="44195"/>
                </a:lnTo>
                <a:lnTo>
                  <a:pt x="743712" y="53569"/>
                </a:lnTo>
                <a:lnTo>
                  <a:pt x="947363" y="29856"/>
                </a:lnTo>
                <a:lnTo>
                  <a:pt x="957834" y="19811"/>
                </a:lnTo>
                <a:lnTo>
                  <a:pt x="961644" y="28193"/>
                </a:lnTo>
                <a:lnTo>
                  <a:pt x="961644" y="29207"/>
                </a:lnTo>
                <a:lnTo>
                  <a:pt x="974598" y="16763"/>
                </a:lnTo>
                <a:close/>
              </a:path>
              <a:path w="1153795" h="534669">
                <a:moveTo>
                  <a:pt x="961644" y="29207"/>
                </a:moveTo>
                <a:lnTo>
                  <a:pt x="961644" y="28193"/>
                </a:lnTo>
                <a:lnTo>
                  <a:pt x="947363" y="29856"/>
                </a:lnTo>
                <a:lnTo>
                  <a:pt x="864108" y="109727"/>
                </a:lnTo>
                <a:lnTo>
                  <a:pt x="875538" y="110948"/>
                </a:lnTo>
                <a:lnTo>
                  <a:pt x="875538" y="101345"/>
                </a:lnTo>
                <a:lnTo>
                  <a:pt x="885455" y="102396"/>
                </a:lnTo>
                <a:lnTo>
                  <a:pt x="961644" y="29207"/>
                </a:lnTo>
                <a:close/>
              </a:path>
              <a:path w="1153795" h="534669">
                <a:moveTo>
                  <a:pt x="1126236" y="284597"/>
                </a:moveTo>
                <a:lnTo>
                  <a:pt x="1126236" y="275081"/>
                </a:lnTo>
                <a:lnTo>
                  <a:pt x="1123950" y="284225"/>
                </a:lnTo>
                <a:lnTo>
                  <a:pt x="1098042" y="273889"/>
                </a:lnTo>
                <a:lnTo>
                  <a:pt x="874014" y="264413"/>
                </a:lnTo>
                <a:lnTo>
                  <a:pt x="881634" y="281476"/>
                </a:lnTo>
                <a:lnTo>
                  <a:pt x="881634" y="274319"/>
                </a:lnTo>
                <a:lnTo>
                  <a:pt x="886206" y="267461"/>
                </a:lnTo>
                <a:lnTo>
                  <a:pt x="889410" y="274646"/>
                </a:lnTo>
                <a:lnTo>
                  <a:pt x="1126236" y="284597"/>
                </a:lnTo>
                <a:close/>
              </a:path>
              <a:path w="1153795" h="534669">
                <a:moveTo>
                  <a:pt x="885455" y="102396"/>
                </a:moveTo>
                <a:lnTo>
                  <a:pt x="875538" y="101345"/>
                </a:lnTo>
                <a:lnTo>
                  <a:pt x="877824" y="109727"/>
                </a:lnTo>
                <a:lnTo>
                  <a:pt x="885455" y="102396"/>
                </a:lnTo>
                <a:close/>
              </a:path>
              <a:path w="1153795" h="534669">
                <a:moveTo>
                  <a:pt x="1120140" y="127253"/>
                </a:moveTo>
                <a:lnTo>
                  <a:pt x="885455" y="102396"/>
                </a:lnTo>
                <a:lnTo>
                  <a:pt x="877824" y="109727"/>
                </a:lnTo>
                <a:lnTo>
                  <a:pt x="875538" y="101345"/>
                </a:lnTo>
                <a:lnTo>
                  <a:pt x="875538" y="110948"/>
                </a:lnTo>
                <a:lnTo>
                  <a:pt x="1079649" y="132746"/>
                </a:lnTo>
                <a:lnTo>
                  <a:pt x="1098042" y="125729"/>
                </a:lnTo>
                <a:lnTo>
                  <a:pt x="1099566" y="134873"/>
                </a:lnTo>
                <a:lnTo>
                  <a:pt x="1099566" y="135118"/>
                </a:lnTo>
                <a:lnTo>
                  <a:pt x="1120140" y="127253"/>
                </a:lnTo>
                <a:close/>
              </a:path>
              <a:path w="1153795" h="534669">
                <a:moveTo>
                  <a:pt x="889410" y="274646"/>
                </a:moveTo>
                <a:lnTo>
                  <a:pt x="886206" y="267461"/>
                </a:lnTo>
                <a:lnTo>
                  <a:pt x="881634" y="274319"/>
                </a:lnTo>
                <a:lnTo>
                  <a:pt x="889410" y="274646"/>
                </a:lnTo>
                <a:close/>
              </a:path>
              <a:path w="1153795" h="534669">
                <a:moveTo>
                  <a:pt x="958596" y="429767"/>
                </a:moveTo>
                <a:lnTo>
                  <a:pt x="889410" y="274646"/>
                </a:lnTo>
                <a:lnTo>
                  <a:pt x="881634" y="274319"/>
                </a:lnTo>
                <a:lnTo>
                  <a:pt x="881634" y="281476"/>
                </a:lnTo>
                <a:lnTo>
                  <a:pt x="938641" y="409122"/>
                </a:lnTo>
                <a:lnTo>
                  <a:pt x="950976" y="415289"/>
                </a:lnTo>
                <a:lnTo>
                  <a:pt x="950976" y="425944"/>
                </a:lnTo>
                <a:lnTo>
                  <a:pt x="958596" y="429767"/>
                </a:lnTo>
                <a:close/>
              </a:path>
              <a:path w="1153795" h="534669">
                <a:moveTo>
                  <a:pt x="1099566" y="135118"/>
                </a:moveTo>
                <a:lnTo>
                  <a:pt x="1099566" y="134873"/>
                </a:lnTo>
                <a:lnTo>
                  <a:pt x="1079649" y="132746"/>
                </a:lnTo>
                <a:lnTo>
                  <a:pt x="908304" y="198119"/>
                </a:lnTo>
                <a:lnTo>
                  <a:pt x="922782" y="203900"/>
                </a:lnTo>
                <a:lnTo>
                  <a:pt x="922782" y="193547"/>
                </a:lnTo>
                <a:lnTo>
                  <a:pt x="934481" y="198219"/>
                </a:lnTo>
                <a:lnTo>
                  <a:pt x="1099566" y="135118"/>
                </a:lnTo>
                <a:close/>
              </a:path>
              <a:path w="1153795" h="534669">
                <a:moveTo>
                  <a:pt x="934481" y="198219"/>
                </a:moveTo>
                <a:lnTo>
                  <a:pt x="922782" y="193547"/>
                </a:lnTo>
                <a:lnTo>
                  <a:pt x="922782" y="202691"/>
                </a:lnTo>
                <a:lnTo>
                  <a:pt x="934481" y="198219"/>
                </a:lnTo>
                <a:close/>
              </a:path>
              <a:path w="1153795" h="534669">
                <a:moveTo>
                  <a:pt x="1153668" y="285749"/>
                </a:moveTo>
                <a:lnTo>
                  <a:pt x="934481" y="198219"/>
                </a:lnTo>
                <a:lnTo>
                  <a:pt x="922782" y="202691"/>
                </a:lnTo>
                <a:lnTo>
                  <a:pt x="922782" y="203900"/>
                </a:lnTo>
                <a:lnTo>
                  <a:pt x="1098042" y="273881"/>
                </a:lnTo>
                <a:lnTo>
                  <a:pt x="1126236" y="275081"/>
                </a:lnTo>
                <a:lnTo>
                  <a:pt x="1126236" y="284597"/>
                </a:lnTo>
                <a:lnTo>
                  <a:pt x="1153668" y="285749"/>
                </a:lnTo>
                <a:close/>
              </a:path>
              <a:path w="1153795" h="534669">
                <a:moveTo>
                  <a:pt x="950976" y="415289"/>
                </a:moveTo>
                <a:lnTo>
                  <a:pt x="938641" y="409122"/>
                </a:lnTo>
                <a:lnTo>
                  <a:pt x="944118" y="421385"/>
                </a:lnTo>
                <a:lnTo>
                  <a:pt x="950976" y="415289"/>
                </a:lnTo>
                <a:close/>
              </a:path>
              <a:path w="1153795" h="534669">
                <a:moveTo>
                  <a:pt x="961644" y="28193"/>
                </a:moveTo>
                <a:lnTo>
                  <a:pt x="957834" y="19811"/>
                </a:lnTo>
                <a:lnTo>
                  <a:pt x="947363" y="29856"/>
                </a:lnTo>
                <a:lnTo>
                  <a:pt x="961644" y="28193"/>
                </a:lnTo>
                <a:close/>
              </a:path>
              <a:path w="1153795" h="534669">
                <a:moveTo>
                  <a:pt x="1099566" y="134873"/>
                </a:moveTo>
                <a:lnTo>
                  <a:pt x="1098042" y="125729"/>
                </a:lnTo>
                <a:lnTo>
                  <a:pt x="1079649" y="132746"/>
                </a:lnTo>
                <a:lnTo>
                  <a:pt x="1099566" y="134873"/>
                </a:lnTo>
                <a:close/>
              </a:path>
              <a:path w="1153795" h="534669">
                <a:moveTo>
                  <a:pt x="1126236" y="275081"/>
                </a:moveTo>
                <a:lnTo>
                  <a:pt x="1098065" y="273890"/>
                </a:lnTo>
                <a:lnTo>
                  <a:pt x="1123950" y="284225"/>
                </a:lnTo>
                <a:lnTo>
                  <a:pt x="1126236" y="27508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0"/>
          <p:cNvSpPr/>
          <p:nvPr/>
        </p:nvSpPr>
        <p:spPr>
          <a:xfrm>
            <a:off x="5160267" y="3217929"/>
            <a:ext cx="2811145" cy="668655"/>
          </a:xfrm>
          <a:custGeom>
            <a:avLst/>
            <a:gdLst/>
            <a:ahLst/>
            <a:cxnLst/>
            <a:rect l="l" t="t" r="r" b="b"/>
            <a:pathLst>
              <a:path w="2811145" h="668654">
                <a:moveTo>
                  <a:pt x="2811017" y="668273"/>
                </a:moveTo>
                <a:lnTo>
                  <a:pt x="2811017" y="0"/>
                </a:lnTo>
                <a:lnTo>
                  <a:pt x="0" y="0"/>
                </a:lnTo>
                <a:lnTo>
                  <a:pt x="0" y="668274"/>
                </a:lnTo>
                <a:lnTo>
                  <a:pt x="5334" y="668274"/>
                </a:lnTo>
                <a:lnTo>
                  <a:pt x="5334" y="9905"/>
                </a:lnTo>
                <a:lnTo>
                  <a:pt x="9906" y="5333"/>
                </a:lnTo>
                <a:lnTo>
                  <a:pt x="9906" y="9905"/>
                </a:lnTo>
                <a:lnTo>
                  <a:pt x="2801112" y="9905"/>
                </a:lnTo>
                <a:lnTo>
                  <a:pt x="2801112" y="5333"/>
                </a:lnTo>
                <a:lnTo>
                  <a:pt x="2806445" y="9905"/>
                </a:lnTo>
                <a:lnTo>
                  <a:pt x="2806445" y="668273"/>
                </a:lnTo>
                <a:lnTo>
                  <a:pt x="2811017" y="668273"/>
                </a:lnTo>
                <a:close/>
              </a:path>
              <a:path w="2811145" h="668654">
                <a:moveTo>
                  <a:pt x="9906" y="9905"/>
                </a:moveTo>
                <a:lnTo>
                  <a:pt x="9906" y="5333"/>
                </a:lnTo>
                <a:lnTo>
                  <a:pt x="5334" y="9905"/>
                </a:lnTo>
                <a:lnTo>
                  <a:pt x="9906" y="9905"/>
                </a:lnTo>
                <a:close/>
              </a:path>
              <a:path w="2811145" h="668654">
                <a:moveTo>
                  <a:pt x="9906" y="668274"/>
                </a:moveTo>
                <a:lnTo>
                  <a:pt x="9906" y="9905"/>
                </a:lnTo>
                <a:lnTo>
                  <a:pt x="5334" y="9905"/>
                </a:lnTo>
                <a:lnTo>
                  <a:pt x="5334" y="668274"/>
                </a:lnTo>
                <a:lnTo>
                  <a:pt x="9906" y="668274"/>
                </a:lnTo>
                <a:close/>
              </a:path>
              <a:path w="2811145" h="668654">
                <a:moveTo>
                  <a:pt x="2806445" y="9905"/>
                </a:moveTo>
                <a:lnTo>
                  <a:pt x="2801112" y="5333"/>
                </a:lnTo>
                <a:lnTo>
                  <a:pt x="2801112" y="9905"/>
                </a:lnTo>
                <a:lnTo>
                  <a:pt x="2806445" y="9905"/>
                </a:lnTo>
                <a:close/>
              </a:path>
              <a:path w="2811145" h="668654">
                <a:moveTo>
                  <a:pt x="2806445" y="668273"/>
                </a:moveTo>
                <a:lnTo>
                  <a:pt x="2806445" y="9905"/>
                </a:lnTo>
                <a:lnTo>
                  <a:pt x="2801112" y="9905"/>
                </a:lnTo>
                <a:lnTo>
                  <a:pt x="2801112" y="668273"/>
                </a:lnTo>
                <a:lnTo>
                  <a:pt x="2806445" y="668273"/>
                </a:lnTo>
                <a:close/>
              </a:path>
            </a:pathLst>
          </a:custGeom>
          <a:solidFill>
            <a:srgbClr val="FF7C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1"/>
          <p:cNvSpPr/>
          <p:nvPr/>
        </p:nvSpPr>
        <p:spPr>
          <a:xfrm>
            <a:off x="4575813" y="3729228"/>
            <a:ext cx="589915" cy="76200"/>
          </a:xfrm>
          <a:custGeom>
            <a:avLst/>
            <a:gdLst/>
            <a:ahLst/>
            <a:cxnLst/>
            <a:rect l="l" t="t" r="r" b="b"/>
            <a:pathLst>
              <a:path w="589914" h="76200">
                <a:moveTo>
                  <a:pt x="76200" y="33527"/>
                </a:moveTo>
                <a:lnTo>
                  <a:pt x="76200" y="0"/>
                </a:lnTo>
                <a:lnTo>
                  <a:pt x="0" y="38100"/>
                </a:lnTo>
                <a:lnTo>
                  <a:pt x="63246" y="69723"/>
                </a:lnTo>
                <a:lnTo>
                  <a:pt x="63246" y="33527"/>
                </a:lnTo>
                <a:lnTo>
                  <a:pt x="76200" y="33527"/>
                </a:lnTo>
                <a:close/>
              </a:path>
              <a:path w="589914" h="76200">
                <a:moveTo>
                  <a:pt x="589788" y="42672"/>
                </a:moveTo>
                <a:lnTo>
                  <a:pt x="589788" y="33527"/>
                </a:lnTo>
                <a:lnTo>
                  <a:pt x="63246" y="33527"/>
                </a:lnTo>
                <a:lnTo>
                  <a:pt x="63246" y="42672"/>
                </a:lnTo>
                <a:lnTo>
                  <a:pt x="589788" y="42672"/>
                </a:lnTo>
                <a:close/>
              </a:path>
              <a:path w="589914" h="76200">
                <a:moveTo>
                  <a:pt x="76200" y="76200"/>
                </a:moveTo>
                <a:lnTo>
                  <a:pt x="76200" y="42672"/>
                </a:lnTo>
                <a:lnTo>
                  <a:pt x="63246" y="42672"/>
                </a:lnTo>
                <a:lnTo>
                  <a:pt x="63246" y="69723"/>
                </a:lnTo>
                <a:lnTo>
                  <a:pt x="76200" y="76200"/>
                </a:lnTo>
                <a:close/>
              </a:path>
            </a:pathLst>
          </a:custGeom>
          <a:solidFill>
            <a:srgbClr val="FF7C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2"/>
          <p:cNvSpPr/>
          <p:nvPr/>
        </p:nvSpPr>
        <p:spPr>
          <a:xfrm>
            <a:off x="698754" y="2971800"/>
            <a:ext cx="2663190" cy="666750"/>
          </a:xfrm>
          <a:custGeom>
            <a:avLst/>
            <a:gdLst/>
            <a:ahLst/>
            <a:cxnLst/>
            <a:rect l="l" t="t" r="r" b="b"/>
            <a:pathLst>
              <a:path w="2663190" h="666750">
                <a:moveTo>
                  <a:pt x="9905" y="657605"/>
                </a:moveTo>
                <a:lnTo>
                  <a:pt x="9905" y="0"/>
                </a:lnTo>
                <a:lnTo>
                  <a:pt x="0" y="0"/>
                </a:lnTo>
                <a:lnTo>
                  <a:pt x="0" y="666750"/>
                </a:lnTo>
                <a:lnTo>
                  <a:pt x="4571" y="666750"/>
                </a:lnTo>
                <a:lnTo>
                  <a:pt x="4571" y="657605"/>
                </a:lnTo>
                <a:lnTo>
                  <a:pt x="9905" y="657605"/>
                </a:lnTo>
                <a:close/>
              </a:path>
              <a:path w="2663190" h="666750">
                <a:moveTo>
                  <a:pt x="2658618" y="657605"/>
                </a:moveTo>
                <a:lnTo>
                  <a:pt x="4571" y="657605"/>
                </a:lnTo>
                <a:lnTo>
                  <a:pt x="9905" y="662177"/>
                </a:lnTo>
                <a:lnTo>
                  <a:pt x="9906" y="666750"/>
                </a:lnTo>
                <a:lnTo>
                  <a:pt x="2653284" y="666750"/>
                </a:lnTo>
                <a:lnTo>
                  <a:pt x="2653284" y="662177"/>
                </a:lnTo>
                <a:lnTo>
                  <a:pt x="2658618" y="657605"/>
                </a:lnTo>
                <a:close/>
              </a:path>
              <a:path w="2663190" h="666750">
                <a:moveTo>
                  <a:pt x="9906" y="666750"/>
                </a:moveTo>
                <a:lnTo>
                  <a:pt x="9905" y="662177"/>
                </a:lnTo>
                <a:lnTo>
                  <a:pt x="4571" y="657605"/>
                </a:lnTo>
                <a:lnTo>
                  <a:pt x="4571" y="666750"/>
                </a:lnTo>
                <a:lnTo>
                  <a:pt x="9906" y="666750"/>
                </a:lnTo>
                <a:close/>
              </a:path>
              <a:path w="2663190" h="666750">
                <a:moveTo>
                  <a:pt x="2663189" y="666750"/>
                </a:moveTo>
                <a:lnTo>
                  <a:pt x="2663189" y="0"/>
                </a:lnTo>
                <a:lnTo>
                  <a:pt x="2653284" y="0"/>
                </a:lnTo>
                <a:lnTo>
                  <a:pt x="2653284" y="657605"/>
                </a:lnTo>
                <a:lnTo>
                  <a:pt x="2658618" y="657605"/>
                </a:lnTo>
                <a:lnTo>
                  <a:pt x="2658618" y="666750"/>
                </a:lnTo>
                <a:lnTo>
                  <a:pt x="2663189" y="666750"/>
                </a:lnTo>
                <a:close/>
              </a:path>
              <a:path w="2663190" h="666750">
                <a:moveTo>
                  <a:pt x="2658618" y="666750"/>
                </a:moveTo>
                <a:lnTo>
                  <a:pt x="2658618" y="657605"/>
                </a:lnTo>
                <a:lnTo>
                  <a:pt x="2653284" y="662177"/>
                </a:lnTo>
                <a:lnTo>
                  <a:pt x="2653284" y="666750"/>
                </a:lnTo>
                <a:lnTo>
                  <a:pt x="2658618" y="66675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3"/>
          <p:cNvSpPr/>
          <p:nvPr/>
        </p:nvSpPr>
        <p:spPr>
          <a:xfrm>
            <a:off x="3919728" y="2971799"/>
            <a:ext cx="445134" cy="914401"/>
          </a:xfrm>
          <a:custGeom>
            <a:avLst/>
            <a:gdLst/>
            <a:ahLst/>
            <a:cxnLst/>
            <a:rect l="l" t="t" r="r" b="b"/>
            <a:pathLst>
              <a:path w="445135" h="914400">
                <a:moveTo>
                  <a:pt x="444631" y="0"/>
                </a:moveTo>
                <a:lnTo>
                  <a:pt x="21331" y="0"/>
                </a:lnTo>
                <a:lnTo>
                  <a:pt x="20026" y="43288"/>
                </a:lnTo>
                <a:lnTo>
                  <a:pt x="19049" y="95249"/>
                </a:lnTo>
                <a:lnTo>
                  <a:pt x="16001" y="138683"/>
                </a:lnTo>
                <a:lnTo>
                  <a:pt x="14477" y="176783"/>
                </a:lnTo>
                <a:lnTo>
                  <a:pt x="1523" y="682751"/>
                </a:lnTo>
                <a:lnTo>
                  <a:pt x="1523" y="817625"/>
                </a:lnTo>
                <a:lnTo>
                  <a:pt x="0" y="862583"/>
                </a:lnTo>
                <a:lnTo>
                  <a:pt x="0" y="914400"/>
                </a:lnTo>
                <a:lnTo>
                  <a:pt x="440251" y="914400"/>
                </a:lnTo>
                <a:lnTo>
                  <a:pt x="442721" y="806957"/>
                </a:lnTo>
                <a:lnTo>
                  <a:pt x="444631" y="0"/>
                </a:lnTo>
                <a:close/>
              </a:path>
            </a:pathLst>
          </a:custGeom>
          <a:solidFill>
            <a:srgbClr val="B3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4"/>
          <p:cNvSpPr/>
          <p:nvPr/>
        </p:nvSpPr>
        <p:spPr>
          <a:xfrm>
            <a:off x="4017589" y="2971798"/>
            <a:ext cx="254000" cy="914401"/>
          </a:xfrm>
          <a:custGeom>
            <a:avLst/>
            <a:gdLst/>
            <a:ahLst/>
            <a:cxnLst/>
            <a:rect l="l" t="t" r="r" b="b"/>
            <a:pathLst>
              <a:path w="254000" h="914400">
                <a:moveTo>
                  <a:pt x="253946" y="0"/>
                </a:moveTo>
                <a:lnTo>
                  <a:pt x="4940" y="0"/>
                </a:lnTo>
                <a:lnTo>
                  <a:pt x="0" y="914400"/>
                </a:lnTo>
                <a:lnTo>
                  <a:pt x="248770" y="914400"/>
                </a:lnTo>
                <a:lnTo>
                  <a:pt x="253946" y="0"/>
                </a:lnTo>
                <a:close/>
              </a:path>
            </a:pathLst>
          </a:custGeom>
          <a:solidFill>
            <a:srgbClr val="D1BD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5"/>
          <p:cNvSpPr/>
          <p:nvPr/>
        </p:nvSpPr>
        <p:spPr>
          <a:xfrm>
            <a:off x="4029459" y="3088385"/>
            <a:ext cx="215900" cy="139700"/>
          </a:xfrm>
          <a:custGeom>
            <a:avLst/>
            <a:gdLst/>
            <a:ahLst/>
            <a:cxnLst/>
            <a:rect l="l" t="t" r="r" b="b"/>
            <a:pathLst>
              <a:path w="215900" h="139700">
                <a:moveTo>
                  <a:pt x="0" y="0"/>
                </a:moveTo>
                <a:lnTo>
                  <a:pt x="0" y="139446"/>
                </a:lnTo>
                <a:lnTo>
                  <a:pt x="215646" y="139446"/>
                </a:lnTo>
                <a:lnTo>
                  <a:pt x="21564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6"/>
          <p:cNvSpPr/>
          <p:nvPr/>
        </p:nvSpPr>
        <p:spPr>
          <a:xfrm>
            <a:off x="4027936" y="3500633"/>
            <a:ext cx="214629" cy="140335"/>
          </a:xfrm>
          <a:custGeom>
            <a:avLst/>
            <a:gdLst/>
            <a:ahLst/>
            <a:cxnLst/>
            <a:rect l="l" t="t" r="r" b="b"/>
            <a:pathLst>
              <a:path w="214629" h="140335">
                <a:moveTo>
                  <a:pt x="0" y="0"/>
                </a:moveTo>
                <a:lnTo>
                  <a:pt x="0" y="140208"/>
                </a:lnTo>
                <a:lnTo>
                  <a:pt x="214122" y="140208"/>
                </a:lnTo>
                <a:lnTo>
                  <a:pt x="214122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37"/>
          <p:cNvSpPr/>
          <p:nvPr/>
        </p:nvSpPr>
        <p:spPr>
          <a:xfrm>
            <a:off x="4095257" y="2971798"/>
            <a:ext cx="88900" cy="914401"/>
          </a:xfrm>
          <a:custGeom>
            <a:avLst/>
            <a:gdLst/>
            <a:ahLst/>
            <a:cxnLst/>
            <a:rect l="l" t="t" r="r" b="b"/>
            <a:pathLst>
              <a:path w="88900" h="914400">
                <a:moveTo>
                  <a:pt x="88885" y="0"/>
                </a:moveTo>
                <a:lnTo>
                  <a:pt x="7096" y="0"/>
                </a:lnTo>
                <a:lnTo>
                  <a:pt x="0" y="914400"/>
                </a:lnTo>
                <a:lnTo>
                  <a:pt x="78801" y="914400"/>
                </a:lnTo>
                <a:lnTo>
                  <a:pt x="88885" y="0"/>
                </a:lnTo>
                <a:close/>
              </a:path>
            </a:pathLst>
          </a:custGeom>
          <a:solidFill>
            <a:srgbClr val="F024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38"/>
          <p:cNvSpPr/>
          <p:nvPr/>
        </p:nvSpPr>
        <p:spPr>
          <a:xfrm>
            <a:off x="3854958" y="2971799"/>
            <a:ext cx="567690" cy="914401"/>
          </a:xfrm>
          <a:custGeom>
            <a:avLst/>
            <a:gdLst/>
            <a:ahLst/>
            <a:cxnLst/>
            <a:rect l="l" t="t" r="r" b="b"/>
            <a:pathLst>
              <a:path w="567689" h="914400">
                <a:moveTo>
                  <a:pt x="104393" y="206501"/>
                </a:moveTo>
                <a:lnTo>
                  <a:pt x="104393" y="33527"/>
                </a:lnTo>
                <a:lnTo>
                  <a:pt x="104303" y="0"/>
                </a:lnTo>
                <a:lnTo>
                  <a:pt x="6176" y="0"/>
                </a:lnTo>
                <a:lnTo>
                  <a:pt x="6095" y="9905"/>
                </a:lnTo>
                <a:lnTo>
                  <a:pt x="4571" y="43433"/>
                </a:lnTo>
                <a:lnTo>
                  <a:pt x="2293" y="432369"/>
                </a:lnTo>
                <a:lnTo>
                  <a:pt x="0" y="533399"/>
                </a:lnTo>
                <a:lnTo>
                  <a:pt x="0" y="914400"/>
                </a:lnTo>
                <a:lnTo>
                  <a:pt x="93548" y="914400"/>
                </a:lnTo>
                <a:lnTo>
                  <a:pt x="93548" y="872190"/>
                </a:lnTo>
                <a:lnTo>
                  <a:pt x="96773" y="715331"/>
                </a:lnTo>
                <a:lnTo>
                  <a:pt x="96773" y="601979"/>
                </a:lnTo>
                <a:lnTo>
                  <a:pt x="98297" y="575309"/>
                </a:lnTo>
                <a:lnTo>
                  <a:pt x="104393" y="206501"/>
                </a:lnTo>
                <a:close/>
              </a:path>
              <a:path w="567689" h="914400">
                <a:moveTo>
                  <a:pt x="93701" y="914400"/>
                </a:moveTo>
                <a:lnTo>
                  <a:pt x="93548" y="872190"/>
                </a:lnTo>
                <a:lnTo>
                  <a:pt x="93548" y="914400"/>
                </a:lnTo>
                <a:lnTo>
                  <a:pt x="93701" y="914400"/>
                </a:lnTo>
                <a:close/>
              </a:path>
              <a:path w="567689" h="914400">
                <a:moveTo>
                  <a:pt x="97242" y="676215"/>
                </a:moveTo>
                <a:lnTo>
                  <a:pt x="96773" y="627125"/>
                </a:lnTo>
                <a:lnTo>
                  <a:pt x="96773" y="715331"/>
                </a:lnTo>
                <a:lnTo>
                  <a:pt x="97242" y="676215"/>
                </a:lnTo>
                <a:close/>
              </a:path>
              <a:path w="567689" h="914400">
                <a:moveTo>
                  <a:pt x="466478" y="914400"/>
                </a:moveTo>
                <a:lnTo>
                  <a:pt x="466478" y="830213"/>
                </a:lnTo>
                <a:lnTo>
                  <a:pt x="466332" y="914400"/>
                </a:lnTo>
                <a:lnTo>
                  <a:pt x="466478" y="914400"/>
                </a:lnTo>
                <a:close/>
              </a:path>
              <a:path w="567689" h="914400">
                <a:moveTo>
                  <a:pt x="468136" y="914400"/>
                </a:moveTo>
                <a:lnTo>
                  <a:pt x="468136" y="409917"/>
                </a:lnTo>
                <a:lnTo>
                  <a:pt x="467867" y="446531"/>
                </a:lnTo>
                <a:lnTo>
                  <a:pt x="467867" y="644651"/>
                </a:lnTo>
                <a:lnTo>
                  <a:pt x="466343" y="672083"/>
                </a:lnTo>
                <a:lnTo>
                  <a:pt x="466343" y="776477"/>
                </a:lnTo>
                <a:lnTo>
                  <a:pt x="466478" y="914400"/>
                </a:lnTo>
                <a:lnTo>
                  <a:pt x="468136" y="914400"/>
                </a:lnTo>
                <a:close/>
              </a:path>
              <a:path w="567689" h="914400">
                <a:moveTo>
                  <a:pt x="567127" y="244335"/>
                </a:moveTo>
                <a:lnTo>
                  <a:pt x="566956" y="0"/>
                </a:lnTo>
                <a:lnTo>
                  <a:pt x="471677" y="0"/>
                </a:lnTo>
                <a:lnTo>
                  <a:pt x="471677" y="297179"/>
                </a:lnTo>
                <a:lnTo>
                  <a:pt x="467987" y="332501"/>
                </a:lnTo>
                <a:lnTo>
                  <a:pt x="467491" y="370993"/>
                </a:lnTo>
                <a:lnTo>
                  <a:pt x="468136" y="409917"/>
                </a:lnTo>
                <a:lnTo>
                  <a:pt x="468136" y="914400"/>
                </a:lnTo>
                <a:lnTo>
                  <a:pt x="563749" y="914400"/>
                </a:lnTo>
                <a:lnTo>
                  <a:pt x="567127" y="24433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0"/>
          <p:cNvSpPr/>
          <p:nvPr/>
        </p:nvSpPr>
        <p:spPr>
          <a:xfrm>
            <a:off x="684276" y="3938779"/>
            <a:ext cx="2664460" cy="862330"/>
          </a:xfrm>
          <a:custGeom>
            <a:avLst/>
            <a:gdLst/>
            <a:ahLst/>
            <a:cxnLst/>
            <a:rect l="l" t="t" r="r" b="b"/>
            <a:pathLst>
              <a:path w="2664460" h="862329">
                <a:moveTo>
                  <a:pt x="2663951" y="861822"/>
                </a:moveTo>
                <a:lnTo>
                  <a:pt x="2663951" y="0"/>
                </a:lnTo>
                <a:lnTo>
                  <a:pt x="0" y="0"/>
                </a:lnTo>
                <a:lnTo>
                  <a:pt x="0" y="861822"/>
                </a:lnTo>
                <a:lnTo>
                  <a:pt x="5333" y="861822"/>
                </a:lnTo>
                <a:lnTo>
                  <a:pt x="5333" y="9906"/>
                </a:lnTo>
                <a:lnTo>
                  <a:pt x="9905" y="4572"/>
                </a:lnTo>
                <a:lnTo>
                  <a:pt x="9905" y="9906"/>
                </a:lnTo>
                <a:lnTo>
                  <a:pt x="2654046" y="9906"/>
                </a:lnTo>
                <a:lnTo>
                  <a:pt x="2654046" y="4572"/>
                </a:lnTo>
                <a:lnTo>
                  <a:pt x="2659379" y="9906"/>
                </a:lnTo>
                <a:lnTo>
                  <a:pt x="2659379" y="861822"/>
                </a:lnTo>
                <a:lnTo>
                  <a:pt x="2663951" y="861822"/>
                </a:lnTo>
                <a:close/>
              </a:path>
              <a:path w="2664460" h="862329">
                <a:moveTo>
                  <a:pt x="9905" y="9906"/>
                </a:moveTo>
                <a:lnTo>
                  <a:pt x="9905" y="4572"/>
                </a:lnTo>
                <a:lnTo>
                  <a:pt x="5333" y="9906"/>
                </a:lnTo>
                <a:lnTo>
                  <a:pt x="9905" y="9906"/>
                </a:lnTo>
                <a:close/>
              </a:path>
              <a:path w="2664460" h="862329">
                <a:moveTo>
                  <a:pt x="9905" y="861822"/>
                </a:moveTo>
                <a:lnTo>
                  <a:pt x="9905" y="9906"/>
                </a:lnTo>
                <a:lnTo>
                  <a:pt x="5333" y="9906"/>
                </a:lnTo>
                <a:lnTo>
                  <a:pt x="5333" y="861822"/>
                </a:lnTo>
                <a:lnTo>
                  <a:pt x="9905" y="861822"/>
                </a:lnTo>
                <a:close/>
              </a:path>
              <a:path w="2664460" h="862329">
                <a:moveTo>
                  <a:pt x="2659379" y="9906"/>
                </a:moveTo>
                <a:lnTo>
                  <a:pt x="2654046" y="4572"/>
                </a:lnTo>
                <a:lnTo>
                  <a:pt x="2654046" y="9906"/>
                </a:lnTo>
                <a:lnTo>
                  <a:pt x="2659379" y="9906"/>
                </a:lnTo>
                <a:close/>
              </a:path>
              <a:path w="2664460" h="862329">
                <a:moveTo>
                  <a:pt x="2659379" y="861822"/>
                </a:moveTo>
                <a:lnTo>
                  <a:pt x="2659379" y="9906"/>
                </a:lnTo>
                <a:lnTo>
                  <a:pt x="2654046" y="9906"/>
                </a:lnTo>
                <a:lnTo>
                  <a:pt x="2654046" y="861822"/>
                </a:lnTo>
                <a:lnTo>
                  <a:pt x="2659379" y="86182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1"/>
          <p:cNvSpPr txBox="1"/>
          <p:nvPr/>
        </p:nvSpPr>
        <p:spPr>
          <a:xfrm>
            <a:off x="868179" y="2366268"/>
            <a:ext cx="2294890" cy="2393973"/>
          </a:xfrm>
          <a:prstGeom prst="rect">
            <a:avLst/>
          </a:prstGeom>
        </p:spPr>
        <p:txBody>
          <a:bodyPr vert="horz" wrap="square" lIns="0" tIns="41257" rIns="0" bIns="0" rtlCol="0">
            <a:spAutoFit/>
          </a:bodyPr>
          <a:lstStyle/>
          <a:p>
            <a:pPr marL="476661" marR="441118" algn="ctr">
              <a:lnSpc>
                <a:spcPts val="1837"/>
              </a:lnSpc>
              <a:spcBef>
                <a:spcPts val="325"/>
              </a:spcBef>
            </a:pPr>
            <a:r>
              <a:rPr sz="1700" b="1" spc="-10" dirty="0">
                <a:solidFill>
                  <a:srgbClr val="FF3300"/>
                </a:solidFill>
                <a:latin typeface="Arial"/>
                <a:cs typeface="Arial"/>
              </a:rPr>
              <a:t>Hot    </a:t>
            </a: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Moderately  uncomfor</a:t>
            </a:r>
            <a:r>
              <a:rPr sz="17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ab</a:t>
            </a:r>
            <a:r>
              <a:rPr sz="170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700" spc="-4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700">
              <a:latin typeface="Arial"/>
              <a:cs typeface="Arial"/>
            </a:endParaRPr>
          </a:p>
          <a:p>
            <a:pPr marL="26658" algn="ctr">
              <a:lnSpc>
                <a:spcPts val="1705"/>
              </a:lnSpc>
            </a:pP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Stressed </a:t>
            </a:r>
            <a:r>
              <a:rPr sz="1700" spc="-4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700" spc="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anxious</a:t>
            </a:r>
            <a:endParaRPr sz="1700">
              <a:latin typeface="Arial"/>
              <a:cs typeface="Arial"/>
            </a:endParaRPr>
          </a:p>
          <a:p>
            <a:pPr marL="27292" algn="ctr">
              <a:lnSpc>
                <a:spcPts val="1939"/>
              </a:lnSpc>
            </a:pP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Distracted </a:t>
            </a:r>
            <a:r>
              <a:rPr sz="1700" spc="-4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7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edgy</a:t>
            </a:r>
            <a:endParaRPr sz="1700">
              <a:latin typeface="Arial"/>
              <a:cs typeface="Arial"/>
            </a:endParaRPr>
          </a:p>
          <a:p>
            <a:pPr>
              <a:spcBef>
                <a:spcPts val="14"/>
              </a:spcBef>
            </a:pPr>
            <a:endParaRPr sz="2700">
              <a:latin typeface="Times New Roman"/>
              <a:cs typeface="Times New Roman"/>
            </a:endParaRPr>
          </a:p>
          <a:p>
            <a:pPr marL="1270" algn="ctr">
              <a:lnSpc>
                <a:spcPts val="1939"/>
              </a:lnSpc>
            </a:pPr>
            <a:r>
              <a:rPr sz="1700" b="1" spc="-4" dirty="0">
                <a:solidFill>
                  <a:srgbClr val="FFFF00"/>
                </a:solidFill>
                <a:latin typeface="Arial"/>
                <a:cs typeface="Arial"/>
              </a:rPr>
              <a:t>Just</a:t>
            </a:r>
            <a:r>
              <a:rPr sz="1700" b="1" spc="-7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700" b="1" spc="-10" dirty="0">
                <a:solidFill>
                  <a:srgbClr val="FFFF00"/>
                </a:solidFill>
                <a:latin typeface="Arial"/>
                <a:cs typeface="Arial"/>
              </a:rPr>
              <a:t>right</a:t>
            </a:r>
            <a:endParaRPr sz="1700">
              <a:latin typeface="Arial"/>
              <a:cs typeface="Arial"/>
            </a:endParaRPr>
          </a:p>
          <a:p>
            <a:pPr marL="635" algn="ctr">
              <a:lnSpc>
                <a:spcPts val="1835"/>
              </a:lnSpc>
            </a:pP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Comfortable</a:t>
            </a:r>
            <a:endParaRPr sz="1700">
              <a:latin typeface="Arial"/>
              <a:cs typeface="Arial"/>
            </a:endParaRPr>
          </a:p>
          <a:p>
            <a:pPr algn="ctr">
              <a:lnSpc>
                <a:spcPts val="1939"/>
              </a:lnSpc>
            </a:pPr>
            <a:r>
              <a:rPr sz="1700" spc="-4" dirty="0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stressed </a:t>
            </a:r>
            <a:r>
              <a:rPr sz="1700" spc="-4" dirty="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sz="17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anxious</a:t>
            </a:r>
            <a:endParaRPr sz="1700">
              <a:latin typeface="Arial"/>
              <a:cs typeface="Arial"/>
            </a:endParaRPr>
          </a:p>
        </p:txBody>
      </p:sp>
      <p:sp>
        <p:nvSpPr>
          <p:cNvPr id="44" name="object 42"/>
          <p:cNvSpPr/>
          <p:nvPr/>
        </p:nvSpPr>
        <p:spPr>
          <a:xfrm>
            <a:off x="3320034" y="4463034"/>
            <a:ext cx="443230" cy="76200"/>
          </a:xfrm>
          <a:custGeom>
            <a:avLst/>
            <a:gdLst/>
            <a:ahLst/>
            <a:cxnLst/>
            <a:rect l="l" t="t" r="r" b="b"/>
            <a:pathLst>
              <a:path w="443229" h="76200">
                <a:moveTo>
                  <a:pt x="379475" y="42671"/>
                </a:moveTo>
                <a:lnTo>
                  <a:pt x="379475" y="33527"/>
                </a:lnTo>
                <a:lnTo>
                  <a:pt x="0" y="33527"/>
                </a:lnTo>
                <a:lnTo>
                  <a:pt x="0" y="42671"/>
                </a:lnTo>
                <a:lnTo>
                  <a:pt x="379475" y="42671"/>
                </a:lnTo>
                <a:close/>
              </a:path>
              <a:path w="443229" h="76200">
                <a:moveTo>
                  <a:pt x="442721" y="38100"/>
                </a:moveTo>
                <a:lnTo>
                  <a:pt x="366521" y="0"/>
                </a:lnTo>
                <a:lnTo>
                  <a:pt x="366521" y="33527"/>
                </a:lnTo>
                <a:lnTo>
                  <a:pt x="379475" y="33527"/>
                </a:lnTo>
                <a:lnTo>
                  <a:pt x="379475" y="69722"/>
                </a:lnTo>
                <a:lnTo>
                  <a:pt x="442721" y="38100"/>
                </a:lnTo>
                <a:close/>
              </a:path>
              <a:path w="443229" h="76200">
                <a:moveTo>
                  <a:pt x="379475" y="69722"/>
                </a:moveTo>
                <a:lnTo>
                  <a:pt x="379475" y="42671"/>
                </a:lnTo>
                <a:lnTo>
                  <a:pt x="366521" y="42671"/>
                </a:lnTo>
                <a:lnTo>
                  <a:pt x="366521" y="76200"/>
                </a:lnTo>
                <a:lnTo>
                  <a:pt x="379475" y="69722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3"/>
          <p:cNvSpPr/>
          <p:nvPr/>
        </p:nvSpPr>
        <p:spPr>
          <a:xfrm>
            <a:off x="5160267" y="3886204"/>
            <a:ext cx="2811145" cy="615315"/>
          </a:xfrm>
          <a:custGeom>
            <a:avLst/>
            <a:gdLst/>
            <a:ahLst/>
            <a:cxnLst/>
            <a:rect l="l" t="t" r="r" b="b"/>
            <a:pathLst>
              <a:path w="2811145" h="615314">
                <a:moveTo>
                  <a:pt x="9906" y="605028"/>
                </a:moveTo>
                <a:lnTo>
                  <a:pt x="9906" y="0"/>
                </a:lnTo>
                <a:lnTo>
                  <a:pt x="0" y="0"/>
                </a:lnTo>
                <a:lnTo>
                  <a:pt x="0" y="614934"/>
                </a:lnTo>
                <a:lnTo>
                  <a:pt x="5334" y="614934"/>
                </a:lnTo>
                <a:lnTo>
                  <a:pt x="5334" y="605028"/>
                </a:lnTo>
                <a:lnTo>
                  <a:pt x="9906" y="605028"/>
                </a:lnTo>
                <a:close/>
              </a:path>
              <a:path w="2811145" h="615314">
                <a:moveTo>
                  <a:pt x="2806445" y="605027"/>
                </a:moveTo>
                <a:lnTo>
                  <a:pt x="5334" y="605028"/>
                </a:lnTo>
                <a:lnTo>
                  <a:pt x="9906" y="609600"/>
                </a:lnTo>
                <a:lnTo>
                  <a:pt x="9906" y="614934"/>
                </a:lnTo>
                <a:lnTo>
                  <a:pt x="2801112" y="614934"/>
                </a:lnTo>
                <a:lnTo>
                  <a:pt x="2801112" y="609600"/>
                </a:lnTo>
                <a:lnTo>
                  <a:pt x="2806445" y="605027"/>
                </a:lnTo>
                <a:close/>
              </a:path>
              <a:path w="2811145" h="615314">
                <a:moveTo>
                  <a:pt x="9906" y="614934"/>
                </a:moveTo>
                <a:lnTo>
                  <a:pt x="9906" y="609600"/>
                </a:lnTo>
                <a:lnTo>
                  <a:pt x="5334" y="605028"/>
                </a:lnTo>
                <a:lnTo>
                  <a:pt x="5334" y="614934"/>
                </a:lnTo>
                <a:lnTo>
                  <a:pt x="9906" y="614934"/>
                </a:lnTo>
                <a:close/>
              </a:path>
              <a:path w="2811145" h="615314">
                <a:moveTo>
                  <a:pt x="2811017" y="614934"/>
                </a:moveTo>
                <a:lnTo>
                  <a:pt x="2811017" y="0"/>
                </a:lnTo>
                <a:lnTo>
                  <a:pt x="2801112" y="0"/>
                </a:lnTo>
                <a:lnTo>
                  <a:pt x="2801112" y="605027"/>
                </a:lnTo>
                <a:lnTo>
                  <a:pt x="2806445" y="605027"/>
                </a:lnTo>
                <a:lnTo>
                  <a:pt x="2806445" y="614934"/>
                </a:lnTo>
                <a:lnTo>
                  <a:pt x="2811017" y="614934"/>
                </a:lnTo>
                <a:close/>
              </a:path>
              <a:path w="2811145" h="615314">
                <a:moveTo>
                  <a:pt x="2806445" y="614934"/>
                </a:moveTo>
                <a:lnTo>
                  <a:pt x="2806445" y="605027"/>
                </a:lnTo>
                <a:lnTo>
                  <a:pt x="2801112" y="609600"/>
                </a:lnTo>
                <a:lnTo>
                  <a:pt x="2801112" y="614934"/>
                </a:lnTo>
                <a:lnTo>
                  <a:pt x="2806445" y="614934"/>
                </a:lnTo>
                <a:close/>
              </a:path>
            </a:pathLst>
          </a:custGeom>
          <a:solidFill>
            <a:srgbClr val="FF7C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4"/>
          <p:cNvSpPr/>
          <p:nvPr/>
        </p:nvSpPr>
        <p:spPr>
          <a:xfrm>
            <a:off x="3916680" y="3886202"/>
            <a:ext cx="443865" cy="914401"/>
          </a:xfrm>
          <a:custGeom>
            <a:avLst/>
            <a:gdLst/>
            <a:ahLst/>
            <a:cxnLst/>
            <a:rect l="l" t="t" r="r" b="b"/>
            <a:pathLst>
              <a:path w="443864" h="914400">
                <a:moveTo>
                  <a:pt x="3047" y="632459"/>
                </a:moveTo>
                <a:lnTo>
                  <a:pt x="3047" y="84581"/>
                </a:lnTo>
                <a:lnTo>
                  <a:pt x="0" y="125729"/>
                </a:lnTo>
                <a:lnTo>
                  <a:pt x="0" y="608075"/>
                </a:lnTo>
                <a:lnTo>
                  <a:pt x="3047" y="632459"/>
                </a:lnTo>
                <a:close/>
              </a:path>
              <a:path w="443864" h="914400">
                <a:moveTo>
                  <a:pt x="443299" y="0"/>
                </a:moveTo>
                <a:lnTo>
                  <a:pt x="3047" y="0"/>
                </a:lnTo>
                <a:lnTo>
                  <a:pt x="3047" y="729233"/>
                </a:lnTo>
                <a:lnTo>
                  <a:pt x="4571" y="749807"/>
                </a:lnTo>
                <a:lnTo>
                  <a:pt x="4572" y="813053"/>
                </a:lnTo>
                <a:lnTo>
                  <a:pt x="6096" y="829055"/>
                </a:lnTo>
                <a:lnTo>
                  <a:pt x="6096" y="878585"/>
                </a:lnTo>
                <a:lnTo>
                  <a:pt x="9906" y="895349"/>
                </a:lnTo>
                <a:lnTo>
                  <a:pt x="9906" y="914400"/>
                </a:lnTo>
                <a:lnTo>
                  <a:pt x="422270" y="914400"/>
                </a:lnTo>
                <a:lnTo>
                  <a:pt x="443299" y="0"/>
                </a:lnTo>
                <a:close/>
              </a:path>
            </a:pathLst>
          </a:custGeom>
          <a:solidFill>
            <a:srgbClr val="B3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5"/>
          <p:cNvSpPr/>
          <p:nvPr/>
        </p:nvSpPr>
        <p:spPr>
          <a:xfrm>
            <a:off x="4012645" y="3886202"/>
            <a:ext cx="254000" cy="914401"/>
          </a:xfrm>
          <a:custGeom>
            <a:avLst/>
            <a:gdLst/>
            <a:ahLst/>
            <a:cxnLst/>
            <a:rect l="l" t="t" r="r" b="b"/>
            <a:pathLst>
              <a:path w="254000" h="914400">
                <a:moveTo>
                  <a:pt x="253710" y="0"/>
                </a:moveTo>
                <a:lnTo>
                  <a:pt x="4940" y="0"/>
                </a:lnTo>
                <a:lnTo>
                  <a:pt x="0" y="914400"/>
                </a:lnTo>
                <a:lnTo>
                  <a:pt x="248534" y="914399"/>
                </a:lnTo>
                <a:lnTo>
                  <a:pt x="253710" y="0"/>
                </a:lnTo>
                <a:close/>
              </a:path>
            </a:pathLst>
          </a:custGeom>
          <a:solidFill>
            <a:srgbClr val="D1BD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6"/>
          <p:cNvSpPr/>
          <p:nvPr/>
        </p:nvSpPr>
        <p:spPr>
          <a:xfrm>
            <a:off x="4026413" y="3897634"/>
            <a:ext cx="214629" cy="135255"/>
          </a:xfrm>
          <a:custGeom>
            <a:avLst/>
            <a:gdLst/>
            <a:ahLst/>
            <a:cxnLst/>
            <a:rect l="l" t="t" r="r" b="b"/>
            <a:pathLst>
              <a:path w="214629" h="135254">
                <a:moveTo>
                  <a:pt x="0" y="0"/>
                </a:moveTo>
                <a:lnTo>
                  <a:pt x="0" y="134874"/>
                </a:lnTo>
                <a:lnTo>
                  <a:pt x="214122" y="134874"/>
                </a:lnTo>
                <a:lnTo>
                  <a:pt x="214122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7"/>
          <p:cNvSpPr/>
          <p:nvPr/>
        </p:nvSpPr>
        <p:spPr>
          <a:xfrm>
            <a:off x="4021839" y="4261104"/>
            <a:ext cx="214629" cy="139700"/>
          </a:xfrm>
          <a:custGeom>
            <a:avLst/>
            <a:gdLst/>
            <a:ahLst/>
            <a:cxnLst/>
            <a:rect l="l" t="t" r="r" b="b"/>
            <a:pathLst>
              <a:path w="214629" h="139700">
                <a:moveTo>
                  <a:pt x="0" y="0"/>
                </a:moveTo>
                <a:lnTo>
                  <a:pt x="0" y="139446"/>
                </a:lnTo>
                <a:lnTo>
                  <a:pt x="214122" y="139446"/>
                </a:lnTo>
                <a:lnTo>
                  <a:pt x="214122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48"/>
          <p:cNvSpPr/>
          <p:nvPr/>
        </p:nvSpPr>
        <p:spPr>
          <a:xfrm>
            <a:off x="4023363" y="4671063"/>
            <a:ext cx="215900" cy="129539"/>
          </a:xfrm>
          <a:custGeom>
            <a:avLst/>
            <a:gdLst/>
            <a:ahLst/>
            <a:cxnLst/>
            <a:rect l="l" t="t" r="r" b="b"/>
            <a:pathLst>
              <a:path w="215900" h="129539">
                <a:moveTo>
                  <a:pt x="0" y="0"/>
                </a:moveTo>
                <a:lnTo>
                  <a:pt x="0" y="129539"/>
                </a:lnTo>
                <a:lnTo>
                  <a:pt x="215646" y="129539"/>
                </a:lnTo>
                <a:lnTo>
                  <a:pt x="21564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49"/>
          <p:cNvSpPr/>
          <p:nvPr/>
        </p:nvSpPr>
        <p:spPr>
          <a:xfrm>
            <a:off x="4088160" y="3886202"/>
            <a:ext cx="86360" cy="914401"/>
          </a:xfrm>
          <a:custGeom>
            <a:avLst/>
            <a:gdLst/>
            <a:ahLst/>
            <a:cxnLst/>
            <a:rect l="l" t="t" r="r" b="b"/>
            <a:pathLst>
              <a:path w="86360" h="914400">
                <a:moveTo>
                  <a:pt x="85898" y="0"/>
                </a:moveTo>
                <a:lnTo>
                  <a:pt x="7096" y="0"/>
                </a:lnTo>
                <a:lnTo>
                  <a:pt x="0" y="914400"/>
                </a:lnTo>
                <a:lnTo>
                  <a:pt x="75814" y="914400"/>
                </a:lnTo>
                <a:lnTo>
                  <a:pt x="85898" y="0"/>
                </a:lnTo>
                <a:close/>
              </a:path>
            </a:pathLst>
          </a:custGeom>
          <a:solidFill>
            <a:srgbClr val="F024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0"/>
          <p:cNvSpPr/>
          <p:nvPr/>
        </p:nvSpPr>
        <p:spPr>
          <a:xfrm>
            <a:off x="3854958" y="3886202"/>
            <a:ext cx="563880" cy="914401"/>
          </a:xfrm>
          <a:custGeom>
            <a:avLst/>
            <a:gdLst/>
            <a:ahLst/>
            <a:cxnLst/>
            <a:rect l="l" t="t" r="r" b="b"/>
            <a:pathLst>
              <a:path w="563879" h="914400">
                <a:moveTo>
                  <a:pt x="96835" y="461595"/>
                </a:moveTo>
                <a:lnTo>
                  <a:pt x="96773" y="406907"/>
                </a:lnTo>
                <a:lnTo>
                  <a:pt x="96773" y="365759"/>
                </a:lnTo>
                <a:lnTo>
                  <a:pt x="93725" y="342899"/>
                </a:lnTo>
                <a:lnTo>
                  <a:pt x="93701" y="0"/>
                </a:lnTo>
                <a:lnTo>
                  <a:pt x="0" y="0"/>
                </a:lnTo>
                <a:lnTo>
                  <a:pt x="0" y="313181"/>
                </a:lnTo>
                <a:lnTo>
                  <a:pt x="4571" y="694181"/>
                </a:lnTo>
                <a:lnTo>
                  <a:pt x="4571" y="742949"/>
                </a:lnTo>
                <a:lnTo>
                  <a:pt x="6095" y="767333"/>
                </a:lnTo>
                <a:lnTo>
                  <a:pt x="6095" y="833627"/>
                </a:lnTo>
                <a:lnTo>
                  <a:pt x="9143" y="854201"/>
                </a:lnTo>
                <a:lnTo>
                  <a:pt x="9143" y="889253"/>
                </a:lnTo>
                <a:lnTo>
                  <a:pt x="10667" y="906779"/>
                </a:lnTo>
                <a:lnTo>
                  <a:pt x="10667" y="914400"/>
                </a:lnTo>
                <a:lnTo>
                  <a:pt x="96645" y="914400"/>
                </a:lnTo>
                <a:lnTo>
                  <a:pt x="96645" y="516293"/>
                </a:lnTo>
                <a:lnTo>
                  <a:pt x="96835" y="461595"/>
                </a:lnTo>
                <a:close/>
              </a:path>
              <a:path w="563879" h="914400">
                <a:moveTo>
                  <a:pt x="100041" y="793739"/>
                </a:moveTo>
                <a:lnTo>
                  <a:pt x="99460" y="780230"/>
                </a:lnTo>
                <a:lnTo>
                  <a:pt x="98678" y="766941"/>
                </a:lnTo>
                <a:lnTo>
                  <a:pt x="98297" y="752855"/>
                </a:lnTo>
                <a:lnTo>
                  <a:pt x="98297" y="625601"/>
                </a:lnTo>
                <a:lnTo>
                  <a:pt x="96900" y="570971"/>
                </a:lnTo>
                <a:lnTo>
                  <a:pt x="96645" y="516293"/>
                </a:lnTo>
                <a:lnTo>
                  <a:pt x="96645" y="914400"/>
                </a:lnTo>
                <a:lnTo>
                  <a:pt x="99821" y="914400"/>
                </a:lnTo>
                <a:lnTo>
                  <a:pt x="99821" y="808481"/>
                </a:lnTo>
                <a:lnTo>
                  <a:pt x="100041" y="793739"/>
                </a:lnTo>
                <a:close/>
              </a:path>
              <a:path w="563879" h="914400">
                <a:moveTo>
                  <a:pt x="102869" y="914400"/>
                </a:moveTo>
                <a:lnTo>
                  <a:pt x="102869" y="899159"/>
                </a:lnTo>
                <a:lnTo>
                  <a:pt x="99821" y="878585"/>
                </a:lnTo>
                <a:lnTo>
                  <a:pt x="99821" y="914400"/>
                </a:lnTo>
                <a:lnTo>
                  <a:pt x="102869" y="914400"/>
                </a:lnTo>
                <a:close/>
              </a:path>
              <a:path w="563879" h="914400">
                <a:moveTo>
                  <a:pt x="461771" y="914400"/>
                </a:moveTo>
                <a:lnTo>
                  <a:pt x="461771" y="386333"/>
                </a:lnTo>
                <a:lnTo>
                  <a:pt x="460247" y="406907"/>
                </a:lnTo>
                <a:lnTo>
                  <a:pt x="460024" y="472968"/>
                </a:lnTo>
                <a:lnTo>
                  <a:pt x="458853" y="505954"/>
                </a:lnTo>
                <a:lnTo>
                  <a:pt x="455675" y="538733"/>
                </a:lnTo>
                <a:lnTo>
                  <a:pt x="455675" y="579881"/>
                </a:lnTo>
                <a:lnTo>
                  <a:pt x="454151" y="600455"/>
                </a:lnTo>
                <a:lnTo>
                  <a:pt x="454151" y="641603"/>
                </a:lnTo>
                <a:lnTo>
                  <a:pt x="452627" y="663701"/>
                </a:lnTo>
                <a:lnTo>
                  <a:pt x="452627" y="684275"/>
                </a:lnTo>
                <a:lnTo>
                  <a:pt x="448817" y="701801"/>
                </a:lnTo>
                <a:lnTo>
                  <a:pt x="448817" y="722375"/>
                </a:lnTo>
                <a:lnTo>
                  <a:pt x="447293" y="742949"/>
                </a:lnTo>
                <a:lnTo>
                  <a:pt x="445875" y="766429"/>
                </a:lnTo>
                <a:lnTo>
                  <a:pt x="442566" y="813189"/>
                </a:lnTo>
                <a:lnTo>
                  <a:pt x="441197" y="836675"/>
                </a:lnTo>
                <a:lnTo>
                  <a:pt x="439673" y="854201"/>
                </a:lnTo>
                <a:lnTo>
                  <a:pt x="439673" y="871727"/>
                </a:lnTo>
                <a:lnTo>
                  <a:pt x="437040" y="891376"/>
                </a:lnTo>
                <a:lnTo>
                  <a:pt x="433705" y="914400"/>
                </a:lnTo>
                <a:lnTo>
                  <a:pt x="461771" y="914400"/>
                </a:lnTo>
                <a:close/>
              </a:path>
              <a:path w="563879" h="914400">
                <a:moveTo>
                  <a:pt x="563749" y="0"/>
                </a:moveTo>
                <a:lnTo>
                  <a:pt x="466332" y="0"/>
                </a:lnTo>
                <a:lnTo>
                  <a:pt x="464819" y="184403"/>
                </a:lnTo>
                <a:lnTo>
                  <a:pt x="464819" y="249935"/>
                </a:lnTo>
                <a:lnTo>
                  <a:pt x="462233" y="307233"/>
                </a:lnTo>
                <a:lnTo>
                  <a:pt x="461360" y="335641"/>
                </a:lnTo>
                <a:lnTo>
                  <a:pt x="461771" y="365759"/>
                </a:lnTo>
                <a:lnTo>
                  <a:pt x="461771" y="914400"/>
                </a:lnTo>
                <a:lnTo>
                  <a:pt x="529524" y="914400"/>
                </a:lnTo>
                <a:lnTo>
                  <a:pt x="537789" y="813130"/>
                </a:lnTo>
                <a:lnTo>
                  <a:pt x="542543" y="742949"/>
                </a:lnTo>
                <a:lnTo>
                  <a:pt x="542543" y="714755"/>
                </a:lnTo>
                <a:lnTo>
                  <a:pt x="545591" y="691133"/>
                </a:lnTo>
                <a:lnTo>
                  <a:pt x="547877" y="663701"/>
                </a:lnTo>
                <a:lnTo>
                  <a:pt x="547877" y="635507"/>
                </a:lnTo>
                <a:lnTo>
                  <a:pt x="549401" y="608075"/>
                </a:lnTo>
                <a:lnTo>
                  <a:pt x="562390" y="97038"/>
                </a:lnTo>
                <a:lnTo>
                  <a:pt x="56374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2"/>
          <p:cNvSpPr/>
          <p:nvPr/>
        </p:nvSpPr>
        <p:spPr>
          <a:xfrm>
            <a:off x="682751" y="5405628"/>
            <a:ext cx="2519680" cy="309881"/>
          </a:xfrm>
          <a:custGeom>
            <a:avLst/>
            <a:gdLst/>
            <a:ahLst/>
            <a:cxnLst/>
            <a:rect l="l" t="t" r="r" b="b"/>
            <a:pathLst>
              <a:path w="2519680" h="309879">
                <a:moveTo>
                  <a:pt x="2519172" y="309371"/>
                </a:moveTo>
                <a:lnTo>
                  <a:pt x="2519172" y="0"/>
                </a:lnTo>
                <a:lnTo>
                  <a:pt x="0" y="0"/>
                </a:lnTo>
                <a:lnTo>
                  <a:pt x="0" y="309371"/>
                </a:lnTo>
                <a:lnTo>
                  <a:pt x="3048" y="309371"/>
                </a:lnTo>
                <a:lnTo>
                  <a:pt x="3048" y="6857"/>
                </a:lnTo>
                <a:lnTo>
                  <a:pt x="6857" y="3047"/>
                </a:lnTo>
                <a:lnTo>
                  <a:pt x="6857" y="6857"/>
                </a:lnTo>
                <a:lnTo>
                  <a:pt x="2512314" y="6857"/>
                </a:lnTo>
                <a:lnTo>
                  <a:pt x="2512314" y="3047"/>
                </a:lnTo>
                <a:lnTo>
                  <a:pt x="2516124" y="6857"/>
                </a:lnTo>
                <a:lnTo>
                  <a:pt x="2516124" y="309371"/>
                </a:lnTo>
                <a:lnTo>
                  <a:pt x="2519172" y="309371"/>
                </a:lnTo>
                <a:close/>
              </a:path>
              <a:path w="2519680" h="309879">
                <a:moveTo>
                  <a:pt x="6857" y="6857"/>
                </a:moveTo>
                <a:lnTo>
                  <a:pt x="6857" y="3047"/>
                </a:lnTo>
                <a:lnTo>
                  <a:pt x="3048" y="6857"/>
                </a:lnTo>
                <a:lnTo>
                  <a:pt x="6857" y="6857"/>
                </a:lnTo>
                <a:close/>
              </a:path>
              <a:path w="2519680" h="309879">
                <a:moveTo>
                  <a:pt x="6857" y="309371"/>
                </a:moveTo>
                <a:lnTo>
                  <a:pt x="6857" y="6857"/>
                </a:lnTo>
                <a:lnTo>
                  <a:pt x="3048" y="6857"/>
                </a:lnTo>
                <a:lnTo>
                  <a:pt x="3048" y="309371"/>
                </a:lnTo>
                <a:lnTo>
                  <a:pt x="6857" y="309371"/>
                </a:lnTo>
                <a:close/>
              </a:path>
              <a:path w="2519680" h="309879">
                <a:moveTo>
                  <a:pt x="2516124" y="6857"/>
                </a:moveTo>
                <a:lnTo>
                  <a:pt x="2512314" y="3047"/>
                </a:lnTo>
                <a:lnTo>
                  <a:pt x="2512314" y="6857"/>
                </a:lnTo>
                <a:lnTo>
                  <a:pt x="2516124" y="6857"/>
                </a:lnTo>
                <a:close/>
              </a:path>
              <a:path w="2519680" h="309879">
                <a:moveTo>
                  <a:pt x="2516124" y="309371"/>
                </a:moveTo>
                <a:lnTo>
                  <a:pt x="2516124" y="6857"/>
                </a:lnTo>
                <a:lnTo>
                  <a:pt x="2512314" y="6857"/>
                </a:lnTo>
                <a:lnTo>
                  <a:pt x="2512314" y="309371"/>
                </a:lnTo>
                <a:lnTo>
                  <a:pt x="2516124" y="309371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3"/>
          <p:cNvSpPr/>
          <p:nvPr/>
        </p:nvSpPr>
        <p:spPr>
          <a:xfrm>
            <a:off x="684276" y="4800600"/>
            <a:ext cx="2664460" cy="186055"/>
          </a:xfrm>
          <a:custGeom>
            <a:avLst/>
            <a:gdLst/>
            <a:ahLst/>
            <a:cxnLst/>
            <a:rect l="l" t="t" r="r" b="b"/>
            <a:pathLst>
              <a:path w="2664460" h="186054">
                <a:moveTo>
                  <a:pt x="9906" y="176784"/>
                </a:moveTo>
                <a:lnTo>
                  <a:pt x="9906" y="0"/>
                </a:lnTo>
                <a:lnTo>
                  <a:pt x="0" y="0"/>
                </a:lnTo>
                <a:lnTo>
                  <a:pt x="0" y="185927"/>
                </a:lnTo>
                <a:lnTo>
                  <a:pt x="5334" y="185927"/>
                </a:lnTo>
                <a:lnTo>
                  <a:pt x="5334" y="176784"/>
                </a:lnTo>
                <a:lnTo>
                  <a:pt x="9906" y="176784"/>
                </a:lnTo>
                <a:close/>
              </a:path>
              <a:path w="2664460" h="186054">
                <a:moveTo>
                  <a:pt x="2659379" y="176784"/>
                </a:moveTo>
                <a:lnTo>
                  <a:pt x="5334" y="176784"/>
                </a:lnTo>
                <a:lnTo>
                  <a:pt x="9906" y="181355"/>
                </a:lnTo>
                <a:lnTo>
                  <a:pt x="9906" y="185927"/>
                </a:lnTo>
                <a:lnTo>
                  <a:pt x="2654046" y="185927"/>
                </a:lnTo>
                <a:lnTo>
                  <a:pt x="2654046" y="181355"/>
                </a:lnTo>
                <a:lnTo>
                  <a:pt x="2659379" y="176784"/>
                </a:lnTo>
                <a:close/>
              </a:path>
              <a:path w="2664460" h="186054">
                <a:moveTo>
                  <a:pt x="9906" y="185927"/>
                </a:moveTo>
                <a:lnTo>
                  <a:pt x="9906" y="181355"/>
                </a:lnTo>
                <a:lnTo>
                  <a:pt x="5334" y="176784"/>
                </a:lnTo>
                <a:lnTo>
                  <a:pt x="5334" y="185927"/>
                </a:lnTo>
                <a:lnTo>
                  <a:pt x="9906" y="185927"/>
                </a:lnTo>
                <a:close/>
              </a:path>
              <a:path w="2664460" h="186054">
                <a:moveTo>
                  <a:pt x="2663951" y="185927"/>
                </a:moveTo>
                <a:lnTo>
                  <a:pt x="2663951" y="0"/>
                </a:lnTo>
                <a:lnTo>
                  <a:pt x="2654046" y="0"/>
                </a:lnTo>
                <a:lnTo>
                  <a:pt x="2654046" y="176784"/>
                </a:lnTo>
                <a:lnTo>
                  <a:pt x="2659379" y="176784"/>
                </a:lnTo>
                <a:lnTo>
                  <a:pt x="2659379" y="185927"/>
                </a:lnTo>
                <a:lnTo>
                  <a:pt x="2663951" y="185927"/>
                </a:lnTo>
                <a:close/>
              </a:path>
              <a:path w="2664460" h="186054">
                <a:moveTo>
                  <a:pt x="2659379" y="185927"/>
                </a:moveTo>
                <a:lnTo>
                  <a:pt x="2659379" y="176784"/>
                </a:lnTo>
                <a:lnTo>
                  <a:pt x="2654046" y="181355"/>
                </a:lnTo>
                <a:lnTo>
                  <a:pt x="2654046" y="185927"/>
                </a:lnTo>
                <a:lnTo>
                  <a:pt x="2659379" y="185927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4"/>
          <p:cNvSpPr/>
          <p:nvPr/>
        </p:nvSpPr>
        <p:spPr>
          <a:xfrm>
            <a:off x="5058159" y="4904235"/>
            <a:ext cx="1774825" cy="810895"/>
          </a:xfrm>
          <a:custGeom>
            <a:avLst/>
            <a:gdLst/>
            <a:ahLst/>
            <a:cxnLst/>
            <a:rect l="l" t="t" r="r" b="b"/>
            <a:pathLst>
              <a:path w="1774825" h="810895">
                <a:moveTo>
                  <a:pt x="1774698" y="810767"/>
                </a:moveTo>
                <a:lnTo>
                  <a:pt x="1774698" y="0"/>
                </a:lnTo>
                <a:lnTo>
                  <a:pt x="0" y="0"/>
                </a:lnTo>
                <a:lnTo>
                  <a:pt x="0" y="810768"/>
                </a:lnTo>
                <a:lnTo>
                  <a:pt x="5334" y="810768"/>
                </a:lnTo>
                <a:lnTo>
                  <a:pt x="5334" y="9144"/>
                </a:lnTo>
                <a:lnTo>
                  <a:pt x="9906" y="4572"/>
                </a:lnTo>
                <a:lnTo>
                  <a:pt x="9906" y="9144"/>
                </a:lnTo>
                <a:lnTo>
                  <a:pt x="1765553" y="9143"/>
                </a:lnTo>
                <a:lnTo>
                  <a:pt x="1765553" y="4571"/>
                </a:lnTo>
                <a:lnTo>
                  <a:pt x="1770126" y="9143"/>
                </a:lnTo>
                <a:lnTo>
                  <a:pt x="1770126" y="810767"/>
                </a:lnTo>
                <a:lnTo>
                  <a:pt x="1774698" y="810767"/>
                </a:lnTo>
                <a:close/>
              </a:path>
              <a:path w="1774825" h="810895">
                <a:moveTo>
                  <a:pt x="9906" y="9144"/>
                </a:moveTo>
                <a:lnTo>
                  <a:pt x="9906" y="4572"/>
                </a:lnTo>
                <a:lnTo>
                  <a:pt x="5334" y="9144"/>
                </a:lnTo>
                <a:lnTo>
                  <a:pt x="9906" y="9144"/>
                </a:lnTo>
                <a:close/>
              </a:path>
              <a:path w="1774825" h="810895">
                <a:moveTo>
                  <a:pt x="9906" y="806196"/>
                </a:moveTo>
                <a:lnTo>
                  <a:pt x="9906" y="9144"/>
                </a:lnTo>
                <a:lnTo>
                  <a:pt x="5334" y="9144"/>
                </a:lnTo>
                <a:lnTo>
                  <a:pt x="5334" y="806196"/>
                </a:lnTo>
                <a:lnTo>
                  <a:pt x="9906" y="806196"/>
                </a:lnTo>
                <a:close/>
              </a:path>
              <a:path w="1774825" h="810895">
                <a:moveTo>
                  <a:pt x="1770126" y="806195"/>
                </a:moveTo>
                <a:lnTo>
                  <a:pt x="5334" y="806196"/>
                </a:lnTo>
                <a:lnTo>
                  <a:pt x="9906" y="810768"/>
                </a:lnTo>
                <a:lnTo>
                  <a:pt x="1765553" y="810767"/>
                </a:lnTo>
                <a:lnTo>
                  <a:pt x="1770126" y="806195"/>
                </a:lnTo>
                <a:close/>
              </a:path>
              <a:path w="1774825" h="810895">
                <a:moveTo>
                  <a:pt x="9906" y="810768"/>
                </a:moveTo>
                <a:lnTo>
                  <a:pt x="5334" y="806196"/>
                </a:lnTo>
                <a:lnTo>
                  <a:pt x="5334" y="810768"/>
                </a:lnTo>
                <a:lnTo>
                  <a:pt x="9906" y="810768"/>
                </a:lnTo>
                <a:close/>
              </a:path>
              <a:path w="1774825" h="810895">
                <a:moveTo>
                  <a:pt x="1770126" y="9143"/>
                </a:moveTo>
                <a:lnTo>
                  <a:pt x="1765553" y="4571"/>
                </a:lnTo>
                <a:lnTo>
                  <a:pt x="1765553" y="9143"/>
                </a:lnTo>
                <a:lnTo>
                  <a:pt x="1770126" y="9143"/>
                </a:lnTo>
                <a:close/>
              </a:path>
              <a:path w="1774825" h="810895">
                <a:moveTo>
                  <a:pt x="1770126" y="806195"/>
                </a:moveTo>
                <a:lnTo>
                  <a:pt x="1770126" y="9143"/>
                </a:lnTo>
                <a:lnTo>
                  <a:pt x="1765553" y="9143"/>
                </a:lnTo>
                <a:lnTo>
                  <a:pt x="1765553" y="806195"/>
                </a:lnTo>
                <a:lnTo>
                  <a:pt x="1770126" y="806195"/>
                </a:lnTo>
                <a:close/>
              </a:path>
              <a:path w="1774825" h="810895">
                <a:moveTo>
                  <a:pt x="1770126" y="810767"/>
                </a:moveTo>
                <a:lnTo>
                  <a:pt x="1770126" y="806195"/>
                </a:lnTo>
                <a:lnTo>
                  <a:pt x="1765553" y="810767"/>
                </a:lnTo>
                <a:lnTo>
                  <a:pt x="1770126" y="810767"/>
                </a:lnTo>
                <a:close/>
              </a:path>
            </a:pathLst>
          </a:custGeom>
          <a:solidFill>
            <a:srgbClr val="66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5"/>
          <p:cNvSpPr txBox="1">
            <a:spLocks/>
          </p:cNvSpPr>
          <p:nvPr/>
        </p:nvSpPr>
        <p:spPr>
          <a:xfrm>
            <a:off x="5121655" y="1761999"/>
            <a:ext cx="3641349" cy="4047000"/>
          </a:xfrm>
          <a:prstGeom prst="rect">
            <a:avLst/>
          </a:prstGeom>
        </p:spPr>
        <p:txBody>
          <a:bodyPr vert="horz" wrap="square" lIns="0" tIns="12059" rIns="0" bIns="0" rtlCol="0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70" algn="ctr">
              <a:lnSpc>
                <a:spcPts val="1939"/>
              </a:lnSpc>
              <a:spcBef>
                <a:spcPts val="95"/>
              </a:spcBef>
            </a:pPr>
            <a:r>
              <a:rPr lang="en-US" kern="0" spc="-30" dirty="0">
                <a:solidFill>
                  <a:sysClr val="windowText" lastClr="000000"/>
                </a:solidFill>
              </a:rPr>
              <a:t>Very</a:t>
            </a:r>
            <a:r>
              <a:rPr lang="en-US" kern="0" spc="-70" dirty="0">
                <a:solidFill>
                  <a:sysClr val="windowText" lastClr="000000"/>
                </a:solidFill>
              </a:rPr>
              <a:t> </a:t>
            </a:r>
            <a:r>
              <a:rPr lang="en-US" kern="0" spc="-4" dirty="0">
                <a:solidFill>
                  <a:sysClr val="windowText" lastClr="000000"/>
                </a:solidFill>
              </a:rPr>
              <a:t>Hot</a:t>
            </a:r>
          </a:p>
          <a:p>
            <a:pPr marL="12693" marR="5080" indent="600429">
              <a:lnSpc>
                <a:spcPts val="1837"/>
              </a:lnSpc>
              <a:spcBef>
                <a:spcPts val="120"/>
              </a:spcBef>
            </a:pPr>
            <a:r>
              <a:rPr lang="en-US" kern="0" spc="-30" dirty="0">
                <a:solidFill>
                  <a:srgbClr val="FFFFFF"/>
                </a:solidFill>
                <a:latin typeface="Arial"/>
                <a:cs typeface="Arial"/>
              </a:rPr>
              <a:t>Very </a:t>
            </a:r>
            <a:r>
              <a:rPr lang="en-US" kern="0" spc="-4" dirty="0">
                <a:solidFill>
                  <a:srgbClr val="FFFFFF"/>
                </a:solidFill>
                <a:latin typeface="Arial"/>
                <a:cs typeface="Arial"/>
              </a:rPr>
              <a:t>uncomfortable  </a:t>
            </a:r>
            <a:r>
              <a:rPr lang="en-US" kern="0" spc="-10" dirty="0">
                <a:solidFill>
                  <a:srgbClr val="FFFFFF"/>
                </a:solidFill>
                <a:latin typeface="Arial"/>
                <a:cs typeface="Arial"/>
              </a:rPr>
              <a:t>Extremely stressed </a:t>
            </a:r>
            <a:r>
              <a:rPr lang="en-US" kern="0" spc="-4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lang="en-US" kern="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kern="0" spc="-10" dirty="0">
                <a:solidFill>
                  <a:srgbClr val="FFFFFF"/>
                </a:solidFill>
                <a:latin typeface="Arial"/>
                <a:cs typeface="Arial"/>
              </a:rPr>
              <a:t>anxious</a:t>
            </a:r>
          </a:p>
          <a:p>
            <a:pPr marL="635" algn="ctr">
              <a:lnSpc>
                <a:spcPts val="1807"/>
              </a:lnSpc>
            </a:pPr>
            <a:r>
              <a:rPr lang="en-US" kern="0" spc="-10" dirty="0">
                <a:solidFill>
                  <a:srgbClr val="FFFFFF"/>
                </a:solidFill>
                <a:latin typeface="Arial"/>
                <a:cs typeface="Arial"/>
              </a:rPr>
              <a:t>Need </a:t>
            </a:r>
            <a:r>
              <a:rPr lang="en-US" kern="0" spc="-4" dirty="0">
                <a:solidFill>
                  <a:srgbClr val="FFFFFF"/>
                </a:solidFill>
                <a:latin typeface="Arial"/>
                <a:cs typeface="Arial"/>
              </a:rPr>
              <a:t>to get out of here</a:t>
            </a:r>
            <a:r>
              <a:rPr lang="en-US" kern="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i="1" kern="0" spc="-4" dirty="0">
                <a:solidFill>
                  <a:srgbClr val="FFFFFF"/>
                </a:solidFill>
                <a:latin typeface="Arial"/>
                <a:cs typeface="Arial"/>
              </a:rPr>
              <a:t>now</a:t>
            </a:r>
          </a:p>
          <a:p>
            <a:endParaRPr lang="en-US" sz="1900" kern="0" dirty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>
              <a:spcBef>
                <a:spcPts val="25"/>
              </a:spcBef>
            </a:pPr>
            <a:endParaRPr lang="en-US" sz="1600" kern="0" dirty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 marR="191680" algn="ctr">
              <a:lnSpc>
                <a:spcPts val="1939"/>
              </a:lnSpc>
            </a:pPr>
            <a:r>
              <a:rPr lang="en-US" kern="0" spc="-25" dirty="0">
                <a:solidFill>
                  <a:srgbClr val="FF7B80"/>
                </a:solidFill>
              </a:rPr>
              <a:t>Warm</a:t>
            </a:r>
          </a:p>
          <a:p>
            <a:pPr marL="446831" marR="639146" indent="1270" algn="ctr">
              <a:lnSpc>
                <a:spcPts val="1837"/>
              </a:lnSpc>
              <a:spcBef>
                <a:spcPts val="125"/>
              </a:spcBef>
            </a:pPr>
            <a:r>
              <a:rPr lang="en-US" kern="0" spc="-4" dirty="0">
                <a:solidFill>
                  <a:srgbClr val="FFFFFF"/>
                </a:solidFill>
                <a:latin typeface="Arial"/>
                <a:cs typeface="Arial"/>
              </a:rPr>
              <a:t>Mildly uncomfortable  Slightly stressed</a:t>
            </a:r>
            <a:r>
              <a:rPr lang="en-US" kern="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kern="0" spc="-4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lang="en-US" kern="0" spc="-10" dirty="0">
                <a:solidFill>
                  <a:srgbClr val="FFFFFF"/>
                </a:solidFill>
                <a:latin typeface="Arial"/>
                <a:cs typeface="Arial"/>
              </a:rPr>
              <a:t>anxious</a:t>
            </a:r>
          </a:p>
          <a:p>
            <a:pPr marL="662628">
              <a:lnSpc>
                <a:spcPts val="1807"/>
              </a:lnSpc>
            </a:pPr>
            <a:r>
              <a:rPr lang="en-US" kern="0" spc="-10" dirty="0">
                <a:solidFill>
                  <a:srgbClr val="FFFFFF"/>
                </a:solidFill>
                <a:latin typeface="Arial"/>
                <a:cs typeface="Arial"/>
              </a:rPr>
              <a:t>Losing </a:t>
            </a:r>
            <a:r>
              <a:rPr lang="en-US" kern="0" spc="-4" dirty="0">
                <a:solidFill>
                  <a:srgbClr val="FFFFFF"/>
                </a:solidFill>
                <a:latin typeface="Arial"/>
                <a:cs typeface="Arial"/>
              </a:rPr>
              <a:t>my</a:t>
            </a:r>
            <a:r>
              <a:rPr lang="en-US" kern="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kern="0" spc="-10" dirty="0">
                <a:solidFill>
                  <a:srgbClr val="FFFFFF"/>
                </a:solidFill>
                <a:latin typeface="Arial"/>
                <a:cs typeface="Arial"/>
              </a:rPr>
              <a:t>focus</a:t>
            </a:r>
          </a:p>
          <a:p>
            <a:endParaRPr lang="en-US" sz="1900" kern="0" dirty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 marL="583928">
              <a:lnSpc>
                <a:spcPts val="1939"/>
              </a:lnSpc>
              <a:spcBef>
                <a:spcPts val="1700"/>
              </a:spcBef>
            </a:pPr>
            <a:r>
              <a:rPr lang="en-US" kern="0" spc="-4" dirty="0">
                <a:solidFill>
                  <a:srgbClr val="65CCFF"/>
                </a:solidFill>
              </a:rPr>
              <a:t>Cool</a:t>
            </a:r>
          </a:p>
          <a:p>
            <a:pPr marL="43160" marR="1475684" indent="185968">
              <a:lnSpc>
                <a:spcPts val="1837"/>
              </a:lnSpc>
              <a:spcBef>
                <a:spcPts val="120"/>
              </a:spcBef>
            </a:pPr>
            <a:r>
              <a:rPr lang="en-US" kern="0" spc="-4" dirty="0">
                <a:solidFill>
                  <a:srgbClr val="FFFFFF"/>
                </a:solidFill>
                <a:latin typeface="Arial"/>
                <a:cs typeface="Arial"/>
              </a:rPr>
              <a:t>A little bored  </a:t>
            </a:r>
            <a:r>
              <a:rPr lang="en-US" kern="0" spc="-10" dirty="0">
                <a:solidFill>
                  <a:srgbClr val="FFFFFF"/>
                </a:solidFill>
                <a:latin typeface="Arial"/>
                <a:cs typeface="Arial"/>
              </a:rPr>
              <a:t>Losing </a:t>
            </a:r>
            <a:r>
              <a:rPr lang="en-US" kern="0" spc="-4" dirty="0">
                <a:solidFill>
                  <a:srgbClr val="FFFFFF"/>
                </a:solidFill>
                <a:latin typeface="Arial"/>
                <a:cs typeface="Arial"/>
              </a:rPr>
              <a:t>my</a:t>
            </a:r>
            <a:r>
              <a:rPr lang="en-US" kern="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kern="0" spc="-10" dirty="0">
                <a:solidFill>
                  <a:srgbClr val="FFFFFF"/>
                </a:solidFill>
                <a:latin typeface="Arial"/>
                <a:cs typeface="Arial"/>
              </a:rPr>
              <a:t>focus</a:t>
            </a:r>
          </a:p>
        </p:txBody>
      </p:sp>
      <p:sp>
        <p:nvSpPr>
          <p:cNvPr id="57" name="object 56"/>
          <p:cNvSpPr/>
          <p:nvPr/>
        </p:nvSpPr>
        <p:spPr>
          <a:xfrm>
            <a:off x="4612386" y="5289803"/>
            <a:ext cx="515620" cy="76200"/>
          </a:xfrm>
          <a:custGeom>
            <a:avLst/>
            <a:gdLst/>
            <a:ahLst/>
            <a:cxnLst/>
            <a:rect l="l" t="t" r="r" b="b"/>
            <a:pathLst>
              <a:path w="515620" h="76200">
                <a:moveTo>
                  <a:pt x="76200" y="33528"/>
                </a:moveTo>
                <a:lnTo>
                  <a:pt x="76200" y="0"/>
                </a:lnTo>
                <a:lnTo>
                  <a:pt x="0" y="38100"/>
                </a:lnTo>
                <a:lnTo>
                  <a:pt x="63246" y="69723"/>
                </a:lnTo>
                <a:lnTo>
                  <a:pt x="63246" y="33528"/>
                </a:lnTo>
                <a:lnTo>
                  <a:pt x="76200" y="33528"/>
                </a:lnTo>
                <a:close/>
              </a:path>
              <a:path w="515620" h="76200">
                <a:moveTo>
                  <a:pt x="515112" y="43434"/>
                </a:moveTo>
                <a:lnTo>
                  <a:pt x="515112" y="33528"/>
                </a:lnTo>
                <a:lnTo>
                  <a:pt x="63246" y="33528"/>
                </a:lnTo>
                <a:lnTo>
                  <a:pt x="63246" y="43434"/>
                </a:lnTo>
                <a:lnTo>
                  <a:pt x="515112" y="43434"/>
                </a:lnTo>
                <a:close/>
              </a:path>
              <a:path w="515620" h="76200">
                <a:moveTo>
                  <a:pt x="76200" y="76200"/>
                </a:moveTo>
                <a:lnTo>
                  <a:pt x="76200" y="43434"/>
                </a:lnTo>
                <a:lnTo>
                  <a:pt x="63246" y="43434"/>
                </a:lnTo>
                <a:lnTo>
                  <a:pt x="63246" y="69723"/>
                </a:lnTo>
                <a:lnTo>
                  <a:pt x="76200" y="76200"/>
                </a:lnTo>
                <a:close/>
              </a:path>
            </a:pathLst>
          </a:custGeom>
          <a:solidFill>
            <a:srgbClr val="66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7"/>
          <p:cNvSpPr/>
          <p:nvPr/>
        </p:nvSpPr>
        <p:spPr>
          <a:xfrm>
            <a:off x="4044840" y="5566409"/>
            <a:ext cx="126364" cy="148590"/>
          </a:xfrm>
          <a:custGeom>
            <a:avLst/>
            <a:gdLst/>
            <a:ahLst/>
            <a:cxnLst/>
            <a:rect l="l" t="t" r="r" b="b"/>
            <a:pathLst>
              <a:path w="126364" h="148589">
                <a:moveTo>
                  <a:pt x="126268" y="148589"/>
                </a:moveTo>
                <a:lnTo>
                  <a:pt x="113394" y="55625"/>
                </a:lnTo>
                <a:lnTo>
                  <a:pt x="8238" y="0"/>
                </a:lnTo>
                <a:lnTo>
                  <a:pt x="0" y="148589"/>
                </a:lnTo>
                <a:lnTo>
                  <a:pt x="126268" y="148589"/>
                </a:lnTo>
                <a:close/>
              </a:path>
            </a:pathLst>
          </a:custGeom>
          <a:solidFill>
            <a:srgbClr val="94A6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8"/>
          <p:cNvSpPr/>
          <p:nvPr/>
        </p:nvSpPr>
        <p:spPr>
          <a:xfrm>
            <a:off x="3926589" y="4800600"/>
            <a:ext cx="412750" cy="830580"/>
          </a:xfrm>
          <a:custGeom>
            <a:avLst/>
            <a:gdLst/>
            <a:ahLst/>
            <a:cxnLst/>
            <a:rect l="l" t="t" r="r" b="b"/>
            <a:pathLst>
              <a:path w="412750" h="830579">
                <a:moveTo>
                  <a:pt x="412364" y="0"/>
                </a:moveTo>
                <a:lnTo>
                  <a:pt x="0" y="0"/>
                </a:lnTo>
                <a:lnTo>
                  <a:pt x="0" y="8381"/>
                </a:lnTo>
                <a:lnTo>
                  <a:pt x="1524" y="22859"/>
                </a:lnTo>
                <a:lnTo>
                  <a:pt x="1524" y="48005"/>
                </a:lnTo>
                <a:lnTo>
                  <a:pt x="3048" y="57149"/>
                </a:lnTo>
                <a:lnTo>
                  <a:pt x="3048" y="78485"/>
                </a:lnTo>
                <a:lnTo>
                  <a:pt x="6096" y="86105"/>
                </a:lnTo>
                <a:lnTo>
                  <a:pt x="6096" y="109727"/>
                </a:lnTo>
                <a:lnTo>
                  <a:pt x="7620" y="116585"/>
                </a:lnTo>
                <a:lnTo>
                  <a:pt x="7620" y="137159"/>
                </a:lnTo>
                <a:lnTo>
                  <a:pt x="9144" y="141731"/>
                </a:lnTo>
                <a:lnTo>
                  <a:pt x="9144" y="150875"/>
                </a:lnTo>
                <a:lnTo>
                  <a:pt x="12192" y="154685"/>
                </a:lnTo>
                <a:lnTo>
                  <a:pt x="12192" y="165353"/>
                </a:lnTo>
                <a:lnTo>
                  <a:pt x="13716" y="168401"/>
                </a:lnTo>
                <a:lnTo>
                  <a:pt x="13716" y="175259"/>
                </a:lnTo>
                <a:lnTo>
                  <a:pt x="99822" y="443483"/>
                </a:lnTo>
                <a:lnTo>
                  <a:pt x="124968" y="797051"/>
                </a:lnTo>
                <a:lnTo>
                  <a:pt x="252222" y="830579"/>
                </a:lnTo>
                <a:lnTo>
                  <a:pt x="281940" y="499109"/>
                </a:lnTo>
                <a:lnTo>
                  <a:pt x="412242" y="5333"/>
                </a:lnTo>
                <a:lnTo>
                  <a:pt x="412364" y="0"/>
                </a:lnTo>
                <a:close/>
              </a:path>
            </a:pathLst>
          </a:custGeom>
          <a:solidFill>
            <a:srgbClr val="B3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59"/>
          <p:cNvSpPr/>
          <p:nvPr/>
        </p:nvSpPr>
        <p:spPr>
          <a:xfrm>
            <a:off x="4010409" y="4800603"/>
            <a:ext cx="250825" cy="797560"/>
          </a:xfrm>
          <a:custGeom>
            <a:avLst/>
            <a:gdLst/>
            <a:ahLst/>
            <a:cxnLst/>
            <a:rect l="l" t="t" r="r" b="b"/>
            <a:pathLst>
              <a:path w="250825" h="797560">
                <a:moveTo>
                  <a:pt x="250774" y="0"/>
                </a:moveTo>
                <a:lnTo>
                  <a:pt x="2239" y="0"/>
                </a:lnTo>
                <a:lnTo>
                  <a:pt x="0" y="414528"/>
                </a:lnTo>
                <a:lnTo>
                  <a:pt x="41148" y="797052"/>
                </a:lnTo>
                <a:lnTo>
                  <a:pt x="180594" y="797052"/>
                </a:lnTo>
                <a:lnTo>
                  <a:pt x="249174" y="282702"/>
                </a:lnTo>
                <a:lnTo>
                  <a:pt x="250774" y="0"/>
                </a:lnTo>
                <a:close/>
              </a:path>
            </a:pathLst>
          </a:custGeom>
          <a:solidFill>
            <a:srgbClr val="D1BD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0"/>
          <p:cNvSpPr/>
          <p:nvPr/>
        </p:nvSpPr>
        <p:spPr>
          <a:xfrm>
            <a:off x="4023363" y="480440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646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1"/>
          <p:cNvSpPr/>
          <p:nvPr/>
        </p:nvSpPr>
        <p:spPr>
          <a:xfrm>
            <a:off x="4082034" y="4800603"/>
            <a:ext cx="82550" cy="797560"/>
          </a:xfrm>
          <a:custGeom>
            <a:avLst/>
            <a:gdLst/>
            <a:ahLst/>
            <a:cxnLst/>
            <a:rect l="l" t="t" r="r" b="b"/>
            <a:pathLst>
              <a:path w="82550" h="797560">
                <a:moveTo>
                  <a:pt x="81941" y="0"/>
                </a:moveTo>
                <a:lnTo>
                  <a:pt x="6126" y="0"/>
                </a:lnTo>
                <a:lnTo>
                  <a:pt x="0" y="789432"/>
                </a:lnTo>
                <a:lnTo>
                  <a:pt x="73151" y="797052"/>
                </a:lnTo>
                <a:lnTo>
                  <a:pt x="81941" y="0"/>
                </a:lnTo>
                <a:close/>
              </a:path>
            </a:pathLst>
          </a:custGeom>
          <a:solidFill>
            <a:srgbClr val="F024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2"/>
          <p:cNvSpPr/>
          <p:nvPr/>
        </p:nvSpPr>
        <p:spPr>
          <a:xfrm>
            <a:off x="3865627" y="4800599"/>
            <a:ext cx="519430" cy="914401"/>
          </a:xfrm>
          <a:custGeom>
            <a:avLst/>
            <a:gdLst/>
            <a:ahLst/>
            <a:cxnLst/>
            <a:rect l="l" t="t" r="r" b="b"/>
            <a:pathLst>
              <a:path w="519429" h="914400">
                <a:moveTo>
                  <a:pt x="95250" y="478535"/>
                </a:moveTo>
                <a:lnTo>
                  <a:pt x="95250" y="64007"/>
                </a:lnTo>
                <a:lnTo>
                  <a:pt x="93726" y="51053"/>
                </a:lnTo>
                <a:lnTo>
                  <a:pt x="93726" y="33527"/>
                </a:lnTo>
                <a:lnTo>
                  <a:pt x="92202" y="19049"/>
                </a:lnTo>
                <a:lnTo>
                  <a:pt x="92202" y="0"/>
                </a:lnTo>
                <a:lnTo>
                  <a:pt x="0" y="0"/>
                </a:lnTo>
                <a:lnTo>
                  <a:pt x="0" y="8381"/>
                </a:lnTo>
                <a:lnTo>
                  <a:pt x="1524" y="22859"/>
                </a:lnTo>
                <a:lnTo>
                  <a:pt x="1524" y="40385"/>
                </a:lnTo>
                <a:lnTo>
                  <a:pt x="5334" y="54101"/>
                </a:lnTo>
                <a:lnTo>
                  <a:pt x="5334" y="68579"/>
                </a:lnTo>
                <a:lnTo>
                  <a:pt x="6858" y="81533"/>
                </a:lnTo>
                <a:lnTo>
                  <a:pt x="6858" y="95249"/>
                </a:lnTo>
                <a:lnTo>
                  <a:pt x="8382" y="109727"/>
                </a:lnTo>
                <a:lnTo>
                  <a:pt x="8382" y="124205"/>
                </a:lnTo>
                <a:lnTo>
                  <a:pt x="11430" y="137159"/>
                </a:lnTo>
                <a:lnTo>
                  <a:pt x="12954" y="147827"/>
                </a:lnTo>
                <a:lnTo>
                  <a:pt x="12954" y="162305"/>
                </a:lnTo>
                <a:lnTo>
                  <a:pt x="14478" y="171449"/>
                </a:lnTo>
                <a:lnTo>
                  <a:pt x="17526" y="182879"/>
                </a:lnTo>
                <a:lnTo>
                  <a:pt x="19050" y="197357"/>
                </a:lnTo>
                <a:lnTo>
                  <a:pt x="19050" y="206501"/>
                </a:lnTo>
                <a:lnTo>
                  <a:pt x="20574" y="217931"/>
                </a:lnTo>
                <a:lnTo>
                  <a:pt x="24384" y="227075"/>
                </a:lnTo>
                <a:lnTo>
                  <a:pt x="25908" y="235457"/>
                </a:lnTo>
                <a:lnTo>
                  <a:pt x="27432" y="244601"/>
                </a:lnTo>
                <a:lnTo>
                  <a:pt x="27432" y="256031"/>
                </a:lnTo>
                <a:lnTo>
                  <a:pt x="30480" y="262127"/>
                </a:lnTo>
                <a:lnTo>
                  <a:pt x="32004" y="273557"/>
                </a:lnTo>
                <a:lnTo>
                  <a:pt x="35052" y="279653"/>
                </a:lnTo>
                <a:lnTo>
                  <a:pt x="36576" y="291083"/>
                </a:lnTo>
                <a:lnTo>
                  <a:pt x="38100" y="297179"/>
                </a:lnTo>
                <a:lnTo>
                  <a:pt x="41910" y="303275"/>
                </a:lnTo>
                <a:lnTo>
                  <a:pt x="44596" y="324402"/>
                </a:lnTo>
                <a:lnTo>
                  <a:pt x="50201" y="344766"/>
                </a:lnTo>
                <a:lnTo>
                  <a:pt x="64008" y="384809"/>
                </a:lnTo>
                <a:lnTo>
                  <a:pt x="67056" y="390905"/>
                </a:lnTo>
                <a:lnTo>
                  <a:pt x="68580" y="397001"/>
                </a:lnTo>
                <a:lnTo>
                  <a:pt x="70104" y="405383"/>
                </a:lnTo>
                <a:lnTo>
                  <a:pt x="73152" y="408431"/>
                </a:lnTo>
                <a:lnTo>
                  <a:pt x="74676" y="414527"/>
                </a:lnTo>
                <a:lnTo>
                  <a:pt x="76200" y="417575"/>
                </a:lnTo>
                <a:lnTo>
                  <a:pt x="76200" y="425957"/>
                </a:lnTo>
                <a:lnTo>
                  <a:pt x="80010" y="432053"/>
                </a:lnTo>
                <a:lnTo>
                  <a:pt x="81534" y="435101"/>
                </a:lnTo>
                <a:lnTo>
                  <a:pt x="83058" y="443483"/>
                </a:lnTo>
                <a:lnTo>
                  <a:pt x="87630" y="452627"/>
                </a:lnTo>
                <a:lnTo>
                  <a:pt x="89154" y="461009"/>
                </a:lnTo>
                <a:lnTo>
                  <a:pt x="93726" y="470153"/>
                </a:lnTo>
                <a:lnTo>
                  <a:pt x="95250" y="478535"/>
                </a:lnTo>
                <a:close/>
              </a:path>
              <a:path w="519429" h="914400">
                <a:moveTo>
                  <a:pt x="217932" y="886205"/>
                </a:moveTo>
                <a:lnTo>
                  <a:pt x="217932" y="689609"/>
                </a:lnTo>
                <a:lnTo>
                  <a:pt x="216408" y="678179"/>
                </a:lnTo>
                <a:lnTo>
                  <a:pt x="213168" y="635685"/>
                </a:lnTo>
                <a:lnTo>
                  <a:pt x="207664" y="593231"/>
                </a:lnTo>
                <a:lnTo>
                  <a:pt x="201388" y="550769"/>
                </a:lnTo>
                <a:lnTo>
                  <a:pt x="195834" y="508253"/>
                </a:lnTo>
                <a:lnTo>
                  <a:pt x="194310" y="490727"/>
                </a:lnTo>
                <a:lnTo>
                  <a:pt x="192024" y="478535"/>
                </a:lnTo>
                <a:lnTo>
                  <a:pt x="188976" y="464057"/>
                </a:lnTo>
                <a:lnTo>
                  <a:pt x="187452" y="449579"/>
                </a:lnTo>
                <a:lnTo>
                  <a:pt x="182880" y="440435"/>
                </a:lnTo>
                <a:lnTo>
                  <a:pt x="181356" y="429005"/>
                </a:lnTo>
                <a:lnTo>
                  <a:pt x="179832" y="414527"/>
                </a:lnTo>
                <a:lnTo>
                  <a:pt x="176784" y="405383"/>
                </a:lnTo>
                <a:lnTo>
                  <a:pt x="175260" y="393953"/>
                </a:lnTo>
                <a:lnTo>
                  <a:pt x="172974" y="384809"/>
                </a:lnTo>
                <a:lnTo>
                  <a:pt x="168402" y="376427"/>
                </a:lnTo>
                <a:lnTo>
                  <a:pt x="166878" y="367283"/>
                </a:lnTo>
                <a:lnTo>
                  <a:pt x="163830" y="358901"/>
                </a:lnTo>
                <a:lnTo>
                  <a:pt x="162306" y="349757"/>
                </a:lnTo>
                <a:lnTo>
                  <a:pt x="160782" y="341375"/>
                </a:lnTo>
                <a:lnTo>
                  <a:pt x="157734" y="335279"/>
                </a:lnTo>
                <a:lnTo>
                  <a:pt x="156210" y="329183"/>
                </a:lnTo>
                <a:lnTo>
                  <a:pt x="150876" y="317753"/>
                </a:lnTo>
                <a:lnTo>
                  <a:pt x="149352" y="314705"/>
                </a:lnTo>
                <a:lnTo>
                  <a:pt x="147828" y="303275"/>
                </a:lnTo>
                <a:lnTo>
                  <a:pt x="144779" y="300227"/>
                </a:lnTo>
                <a:lnTo>
                  <a:pt x="143256" y="294131"/>
                </a:lnTo>
                <a:lnTo>
                  <a:pt x="141732" y="285749"/>
                </a:lnTo>
                <a:lnTo>
                  <a:pt x="138684" y="279653"/>
                </a:lnTo>
                <a:lnTo>
                  <a:pt x="137160" y="273557"/>
                </a:lnTo>
                <a:lnTo>
                  <a:pt x="134874" y="265175"/>
                </a:lnTo>
                <a:lnTo>
                  <a:pt x="131826" y="259079"/>
                </a:lnTo>
                <a:lnTo>
                  <a:pt x="125166" y="244235"/>
                </a:lnTo>
                <a:lnTo>
                  <a:pt x="124310" y="236348"/>
                </a:lnTo>
                <a:lnTo>
                  <a:pt x="124164" y="231063"/>
                </a:lnTo>
                <a:lnTo>
                  <a:pt x="119634" y="224027"/>
                </a:lnTo>
                <a:lnTo>
                  <a:pt x="119634" y="217931"/>
                </a:lnTo>
                <a:lnTo>
                  <a:pt x="118110" y="209549"/>
                </a:lnTo>
                <a:lnTo>
                  <a:pt x="114300" y="203453"/>
                </a:lnTo>
                <a:lnTo>
                  <a:pt x="112776" y="192785"/>
                </a:lnTo>
                <a:lnTo>
                  <a:pt x="111252" y="185927"/>
                </a:lnTo>
                <a:lnTo>
                  <a:pt x="108204" y="179831"/>
                </a:lnTo>
                <a:lnTo>
                  <a:pt x="106680" y="168401"/>
                </a:lnTo>
                <a:lnTo>
                  <a:pt x="106680" y="157733"/>
                </a:lnTo>
                <a:lnTo>
                  <a:pt x="105156" y="147827"/>
                </a:lnTo>
                <a:lnTo>
                  <a:pt x="102108" y="137159"/>
                </a:lnTo>
                <a:lnTo>
                  <a:pt x="100584" y="127253"/>
                </a:lnTo>
                <a:lnTo>
                  <a:pt x="100584" y="116585"/>
                </a:lnTo>
                <a:lnTo>
                  <a:pt x="99060" y="102107"/>
                </a:lnTo>
                <a:lnTo>
                  <a:pt x="99060" y="92201"/>
                </a:lnTo>
                <a:lnTo>
                  <a:pt x="95250" y="78485"/>
                </a:lnTo>
                <a:lnTo>
                  <a:pt x="95250" y="481583"/>
                </a:lnTo>
                <a:lnTo>
                  <a:pt x="99060" y="487679"/>
                </a:lnTo>
                <a:lnTo>
                  <a:pt x="100584" y="493775"/>
                </a:lnTo>
                <a:lnTo>
                  <a:pt x="102108" y="502157"/>
                </a:lnTo>
                <a:lnTo>
                  <a:pt x="105156" y="508253"/>
                </a:lnTo>
                <a:lnTo>
                  <a:pt x="105156" y="511301"/>
                </a:lnTo>
                <a:lnTo>
                  <a:pt x="106680" y="519683"/>
                </a:lnTo>
                <a:lnTo>
                  <a:pt x="108204" y="533399"/>
                </a:lnTo>
                <a:lnTo>
                  <a:pt x="112776" y="543305"/>
                </a:lnTo>
                <a:lnTo>
                  <a:pt x="114300" y="557783"/>
                </a:lnTo>
                <a:lnTo>
                  <a:pt x="118110" y="566927"/>
                </a:lnTo>
                <a:lnTo>
                  <a:pt x="119634" y="581405"/>
                </a:lnTo>
                <a:lnTo>
                  <a:pt x="122682" y="592835"/>
                </a:lnTo>
                <a:lnTo>
                  <a:pt x="124206" y="601979"/>
                </a:lnTo>
                <a:lnTo>
                  <a:pt x="125730" y="616457"/>
                </a:lnTo>
                <a:lnTo>
                  <a:pt x="128778" y="627125"/>
                </a:lnTo>
                <a:lnTo>
                  <a:pt x="130302" y="637031"/>
                </a:lnTo>
                <a:lnTo>
                  <a:pt x="133351" y="668669"/>
                </a:lnTo>
                <a:lnTo>
                  <a:pt x="137626" y="700763"/>
                </a:lnTo>
                <a:lnTo>
                  <a:pt x="141478" y="733186"/>
                </a:lnTo>
                <a:lnTo>
                  <a:pt x="143256" y="765809"/>
                </a:lnTo>
                <a:lnTo>
                  <a:pt x="143256" y="776477"/>
                </a:lnTo>
                <a:lnTo>
                  <a:pt x="144780" y="786383"/>
                </a:lnTo>
                <a:lnTo>
                  <a:pt x="144780" y="848105"/>
                </a:lnTo>
                <a:lnTo>
                  <a:pt x="147828" y="859535"/>
                </a:lnTo>
                <a:lnTo>
                  <a:pt x="147828" y="914399"/>
                </a:lnTo>
                <a:lnTo>
                  <a:pt x="216408" y="914399"/>
                </a:lnTo>
                <a:lnTo>
                  <a:pt x="216408" y="890777"/>
                </a:lnTo>
                <a:lnTo>
                  <a:pt x="217932" y="886205"/>
                </a:lnTo>
                <a:close/>
              </a:path>
              <a:path w="519429" h="914400">
                <a:moveTo>
                  <a:pt x="147828" y="914399"/>
                </a:moveTo>
                <a:lnTo>
                  <a:pt x="147828" y="859535"/>
                </a:lnTo>
                <a:lnTo>
                  <a:pt x="144780" y="865631"/>
                </a:lnTo>
                <a:lnTo>
                  <a:pt x="144779" y="914400"/>
                </a:lnTo>
                <a:lnTo>
                  <a:pt x="147828" y="914399"/>
                </a:lnTo>
                <a:close/>
              </a:path>
              <a:path w="519429" h="914400">
                <a:moveTo>
                  <a:pt x="219639" y="758122"/>
                </a:moveTo>
                <a:lnTo>
                  <a:pt x="219255" y="737411"/>
                </a:lnTo>
                <a:lnTo>
                  <a:pt x="217932" y="695705"/>
                </a:lnTo>
                <a:lnTo>
                  <a:pt x="217932" y="870203"/>
                </a:lnTo>
                <a:lnTo>
                  <a:pt x="218988" y="853271"/>
                </a:lnTo>
                <a:lnTo>
                  <a:pt x="219446" y="837137"/>
                </a:lnTo>
                <a:lnTo>
                  <a:pt x="219456" y="779525"/>
                </a:lnTo>
                <a:lnTo>
                  <a:pt x="219639" y="758122"/>
                </a:lnTo>
                <a:close/>
              </a:path>
              <a:path w="519429" h="914400">
                <a:moveTo>
                  <a:pt x="219528" y="820963"/>
                </a:moveTo>
                <a:lnTo>
                  <a:pt x="219456" y="803909"/>
                </a:lnTo>
                <a:lnTo>
                  <a:pt x="219456" y="835262"/>
                </a:lnTo>
                <a:lnTo>
                  <a:pt x="219528" y="820963"/>
                </a:lnTo>
                <a:close/>
              </a:path>
              <a:path w="519429" h="914400">
                <a:moveTo>
                  <a:pt x="392564" y="202965"/>
                </a:moveTo>
                <a:lnTo>
                  <a:pt x="390706" y="211000"/>
                </a:lnTo>
                <a:lnTo>
                  <a:pt x="379476" y="251459"/>
                </a:lnTo>
                <a:lnTo>
                  <a:pt x="374904" y="262127"/>
                </a:lnTo>
                <a:lnTo>
                  <a:pt x="370332" y="273557"/>
                </a:lnTo>
                <a:lnTo>
                  <a:pt x="368808" y="282701"/>
                </a:lnTo>
                <a:lnTo>
                  <a:pt x="363474" y="294131"/>
                </a:lnTo>
                <a:lnTo>
                  <a:pt x="360426" y="303275"/>
                </a:lnTo>
                <a:lnTo>
                  <a:pt x="356925" y="315238"/>
                </a:lnTo>
                <a:lnTo>
                  <a:pt x="353225" y="328912"/>
                </a:lnTo>
                <a:lnTo>
                  <a:pt x="349124" y="342150"/>
                </a:lnTo>
                <a:lnTo>
                  <a:pt x="344424" y="352805"/>
                </a:lnTo>
                <a:lnTo>
                  <a:pt x="342900" y="361949"/>
                </a:lnTo>
                <a:lnTo>
                  <a:pt x="338328" y="373379"/>
                </a:lnTo>
                <a:lnTo>
                  <a:pt x="336052" y="384503"/>
                </a:lnTo>
                <a:lnTo>
                  <a:pt x="333365" y="395382"/>
                </a:lnTo>
                <a:lnTo>
                  <a:pt x="330873" y="406309"/>
                </a:lnTo>
                <a:lnTo>
                  <a:pt x="329184" y="417575"/>
                </a:lnTo>
                <a:lnTo>
                  <a:pt x="323850" y="425957"/>
                </a:lnTo>
                <a:lnTo>
                  <a:pt x="323850" y="432053"/>
                </a:lnTo>
                <a:lnTo>
                  <a:pt x="322326" y="443483"/>
                </a:lnTo>
                <a:lnTo>
                  <a:pt x="319278" y="449579"/>
                </a:lnTo>
                <a:lnTo>
                  <a:pt x="317917" y="459875"/>
                </a:lnTo>
                <a:lnTo>
                  <a:pt x="315496" y="470196"/>
                </a:lnTo>
                <a:lnTo>
                  <a:pt x="312680" y="480496"/>
                </a:lnTo>
                <a:lnTo>
                  <a:pt x="310134" y="490727"/>
                </a:lnTo>
                <a:lnTo>
                  <a:pt x="310134" y="499109"/>
                </a:lnTo>
                <a:lnTo>
                  <a:pt x="306324" y="508253"/>
                </a:lnTo>
                <a:lnTo>
                  <a:pt x="304686" y="521179"/>
                </a:lnTo>
                <a:lnTo>
                  <a:pt x="303780" y="531213"/>
                </a:lnTo>
                <a:lnTo>
                  <a:pt x="302241" y="541388"/>
                </a:lnTo>
                <a:lnTo>
                  <a:pt x="298704" y="554735"/>
                </a:lnTo>
                <a:lnTo>
                  <a:pt x="298704" y="563879"/>
                </a:lnTo>
                <a:lnTo>
                  <a:pt x="297180" y="571499"/>
                </a:lnTo>
                <a:lnTo>
                  <a:pt x="297180" y="578357"/>
                </a:lnTo>
                <a:lnTo>
                  <a:pt x="294132" y="584453"/>
                </a:lnTo>
                <a:lnTo>
                  <a:pt x="294132" y="601979"/>
                </a:lnTo>
                <a:lnTo>
                  <a:pt x="289267" y="650073"/>
                </a:lnTo>
                <a:lnTo>
                  <a:pt x="286667" y="698550"/>
                </a:lnTo>
                <a:lnTo>
                  <a:pt x="285673" y="747288"/>
                </a:lnTo>
                <a:lnTo>
                  <a:pt x="285628" y="796162"/>
                </a:lnTo>
                <a:lnTo>
                  <a:pt x="285750" y="820395"/>
                </a:lnTo>
                <a:lnTo>
                  <a:pt x="285873" y="913577"/>
                </a:lnTo>
                <a:lnTo>
                  <a:pt x="392564" y="202965"/>
                </a:lnTo>
                <a:close/>
              </a:path>
              <a:path w="519429" h="914400">
                <a:moveTo>
                  <a:pt x="285873" y="913577"/>
                </a:moveTo>
                <a:lnTo>
                  <a:pt x="285873" y="845050"/>
                </a:lnTo>
                <a:lnTo>
                  <a:pt x="285750" y="893825"/>
                </a:lnTo>
                <a:lnTo>
                  <a:pt x="285750" y="914400"/>
                </a:lnTo>
                <a:lnTo>
                  <a:pt x="285873" y="913577"/>
                </a:lnTo>
                <a:close/>
              </a:path>
              <a:path w="519429" h="914400">
                <a:moveTo>
                  <a:pt x="467568" y="301819"/>
                </a:moveTo>
                <a:lnTo>
                  <a:pt x="464058" y="307085"/>
                </a:lnTo>
                <a:lnTo>
                  <a:pt x="464058" y="314705"/>
                </a:lnTo>
                <a:lnTo>
                  <a:pt x="462534" y="320801"/>
                </a:lnTo>
                <a:lnTo>
                  <a:pt x="461010" y="329183"/>
                </a:lnTo>
                <a:lnTo>
                  <a:pt x="457200" y="335279"/>
                </a:lnTo>
                <a:lnTo>
                  <a:pt x="454152" y="338327"/>
                </a:lnTo>
                <a:lnTo>
                  <a:pt x="451104" y="345185"/>
                </a:lnTo>
                <a:lnTo>
                  <a:pt x="449580" y="352805"/>
                </a:lnTo>
                <a:lnTo>
                  <a:pt x="448056" y="358901"/>
                </a:lnTo>
                <a:lnTo>
                  <a:pt x="445008" y="367283"/>
                </a:lnTo>
                <a:lnTo>
                  <a:pt x="432863" y="406669"/>
                </a:lnTo>
                <a:lnTo>
                  <a:pt x="427291" y="426462"/>
                </a:lnTo>
                <a:lnTo>
                  <a:pt x="422910" y="446531"/>
                </a:lnTo>
                <a:lnTo>
                  <a:pt x="417576" y="455675"/>
                </a:lnTo>
                <a:lnTo>
                  <a:pt x="416052" y="467105"/>
                </a:lnTo>
                <a:lnTo>
                  <a:pt x="413004" y="478535"/>
                </a:lnTo>
                <a:lnTo>
                  <a:pt x="411480" y="487679"/>
                </a:lnTo>
                <a:lnTo>
                  <a:pt x="409956" y="499109"/>
                </a:lnTo>
                <a:lnTo>
                  <a:pt x="406908" y="508253"/>
                </a:lnTo>
                <a:lnTo>
                  <a:pt x="405384" y="519683"/>
                </a:lnTo>
                <a:lnTo>
                  <a:pt x="403860" y="533399"/>
                </a:lnTo>
                <a:lnTo>
                  <a:pt x="398526" y="543305"/>
                </a:lnTo>
                <a:lnTo>
                  <a:pt x="397002" y="554735"/>
                </a:lnTo>
                <a:lnTo>
                  <a:pt x="393954" y="566927"/>
                </a:lnTo>
                <a:lnTo>
                  <a:pt x="392430" y="578357"/>
                </a:lnTo>
                <a:lnTo>
                  <a:pt x="390906" y="592835"/>
                </a:lnTo>
                <a:lnTo>
                  <a:pt x="390906" y="601979"/>
                </a:lnTo>
                <a:lnTo>
                  <a:pt x="387858" y="613409"/>
                </a:lnTo>
                <a:lnTo>
                  <a:pt x="386334" y="627125"/>
                </a:lnTo>
                <a:lnTo>
                  <a:pt x="384810" y="637031"/>
                </a:lnTo>
                <a:lnTo>
                  <a:pt x="381000" y="647699"/>
                </a:lnTo>
                <a:lnTo>
                  <a:pt x="381000" y="660653"/>
                </a:lnTo>
                <a:lnTo>
                  <a:pt x="379476" y="672083"/>
                </a:lnTo>
                <a:lnTo>
                  <a:pt x="376428" y="685799"/>
                </a:lnTo>
                <a:lnTo>
                  <a:pt x="376428" y="695705"/>
                </a:lnTo>
                <a:lnTo>
                  <a:pt x="374904" y="707135"/>
                </a:lnTo>
                <a:lnTo>
                  <a:pt x="374904" y="716279"/>
                </a:lnTo>
                <a:lnTo>
                  <a:pt x="373380" y="730757"/>
                </a:lnTo>
                <a:lnTo>
                  <a:pt x="373380" y="741425"/>
                </a:lnTo>
                <a:lnTo>
                  <a:pt x="370332" y="751331"/>
                </a:lnTo>
                <a:lnTo>
                  <a:pt x="370332" y="761999"/>
                </a:lnTo>
                <a:lnTo>
                  <a:pt x="368808" y="776477"/>
                </a:lnTo>
                <a:lnTo>
                  <a:pt x="368808" y="797051"/>
                </a:lnTo>
                <a:lnTo>
                  <a:pt x="367284" y="806957"/>
                </a:lnTo>
                <a:lnTo>
                  <a:pt x="367284" y="838199"/>
                </a:lnTo>
                <a:lnTo>
                  <a:pt x="363474" y="848105"/>
                </a:lnTo>
                <a:lnTo>
                  <a:pt x="363474" y="914400"/>
                </a:lnTo>
                <a:lnTo>
                  <a:pt x="467568" y="301819"/>
                </a:lnTo>
                <a:close/>
              </a:path>
              <a:path w="519429" h="914400">
                <a:moveTo>
                  <a:pt x="423037" y="0"/>
                </a:moveTo>
                <a:lnTo>
                  <a:pt x="392564" y="202965"/>
                </a:lnTo>
                <a:lnTo>
                  <a:pt x="400226" y="169830"/>
                </a:lnTo>
                <a:lnTo>
                  <a:pt x="407752" y="128137"/>
                </a:lnTo>
                <a:lnTo>
                  <a:pt x="413004" y="86105"/>
                </a:lnTo>
                <a:lnTo>
                  <a:pt x="416052" y="71627"/>
                </a:lnTo>
                <a:lnTo>
                  <a:pt x="417576" y="57149"/>
                </a:lnTo>
                <a:lnTo>
                  <a:pt x="419100" y="40385"/>
                </a:lnTo>
                <a:lnTo>
                  <a:pt x="420290" y="21816"/>
                </a:lnTo>
                <a:lnTo>
                  <a:pt x="423037" y="0"/>
                </a:lnTo>
                <a:close/>
              </a:path>
              <a:path w="519429" h="914400">
                <a:moveTo>
                  <a:pt x="518856" y="0"/>
                </a:moveTo>
                <a:lnTo>
                  <a:pt x="467568" y="301819"/>
                </a:lnTo>
                <a:lnTo>
                  <a:pt x="468630" y="300227"/>
                </a:lnTo>
                <a:lnTo>
                  <a:pt x="471678" y="294131"/>
                </a:lnTo>
                <a:lnTo>
                  <a:pt x="473202" y="285749"/>
                </a:lnTo>
                <a:lnTo>
                  <a:pt x="473202" y="279653"/>
                </a:lnTo>
                <a:lnTo>
                  <a:pt x="477774" y="273557"/>
                </a:lnTo>
                <a:lnTo>
                  <a:pt x="480060" y="265175"/>
                </a:lnTo>
                <a:lnTo>
                  <a:pt x="480060" y="259079"/>
                </a:lnTo>
                <a:lnTo>
                  <a:pt x="481584" y="251459"/>
                </a:lnTo>
                <a:lnTo>
                  <a:pt x="491735" y="208832"/>
                </a:lnTo>
                <a:lnTo>
                  <a:pt x="502155" y="145918"/>
                </a:lnTo>
                <a:lnTo>
                  <a:pt x="506730" y="112775"/>
                </a:lnTo>
                <a:lnTo>
                  <a:pt x="509778" y="95249"/>
                </a:lnTo>
                <a:lnTo>
                  <a:pt x="511302" y="81533"/>
                </a:lnTo>
                <a:lnTo>
                  <a:pt x="5188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3"/>
          <p:cNvSpPr/>
          <p:nvPr/>
        </p:nvSpPr>
        <p:spPr>
          <a:xfrm>
            <a:off x="4007465" y="5490209"/>
            <a:ext cx="238125" cy="224790"/>
          </a:xfrm>
          <a:custGeom>
            <a:avLst/>
            <a:gdLst/>
            <a:ahLst/>
            <a:cxnLst/>
            <a:rect l="l" t="t" r="r" b="b"/>
            <a:pathLst>
              <a:path w="238125" h="224789">
                <a:moveTo>
                  <a:pt x="77619" y="224790"/>
                </a:moveTo>
                <a:lnTo>
                  <a:pt x="77619" y="55625"/>
                </a:lnTo>
                <a:lnTo>
                  <a:pt x="2943" y="72389"/>
                </a:lnTo>
                <a:lnTo>
                  <a:pt x="2807" y="122267"/>
                </a:lnTo>
                <a:lnTo>
                  <a:pt x="0" y="224790"/>
                </a:lnTo>
                <a:lnTo>
                  <a:pt x="77619" y="224790"/>
                </a:lnTo>
                <a:close/>
              </a:path>
              <a:path w="238125" h="224789">
                <a:moveTo>
                  <a:pt x="80667" y="176021"/>
                </a:moveTo>
                <a:lnTo>
                  <a:pt x="80667" y="69341"/>
                </a:lnTo>
                <a:lnTo>
                  <a:pt x="77619" y="64769"/>
                </a:lnTo>
                <a:lnTo>
                  <a:pt x="77619" y="180593"/>
                </a:lnTo>
                <a:lnTo>
                  <a:pt x="80667" y="176021"/>
                </a:lnTo>
                <a:close/>
              </a:path>
              <a:path w="238125" h="224789">
                <a:moveTo>
                  <a:pt x="234591" y="13715"/>
                </a:moveTo>
                <a:lnTo>
                  <a:pt x="234591" y="4679"/>
                </a:lnTo>
                <a:lnTo>
                  <a:pt x="140865" y="148589"/>
                </a:lnTo>
                <a:lnTo>
                  <a:pt x="140865" y="152399"/>
                </a:lnTo>
                <a:lnTo>
                  <a:pt x="138655" y="200669"/>
                </a:lnTo>
                <a:lnTo>
                  <a:pt x="138176" y="224790"/>
                </a:lnTo>
                <a:lnTo>
                  <a:pt x="221637" y="224790"/>
                </a:lnTo>
                <a:lnTo>
                  <a:pt x="221637" y="176021"/>
                </a:lnTo>
                <a:lnTo>
                  <a:pt x="225447" y="166115"/>
                </a:lnTo>
                <a:lnTo>
                  <a:pt x="225447" y="134873"/>
                </a:lnTo>
                <a:lnTo>
                  <a:pt x="227510" y="98288"/>
                </a:lnTo>
                <a:lnTo>
                  <a:pt x="228239" y="79706"/>
                </a:lnTo>
                <a:lnTo>
                  <a:pt x="228495" y="61721"/>
                </a:lnTo>
                <a:lnTo>
                  <a:pt x="228495" y="58673"/>
                </a:lnTo>
                <a:lnTo>
                  <a:pt x="231543" y="51815"/>
                </a:lnTo>
                <a:lnTo>
                  <a:pt x="231796" y="42830"/>
                </a:lnTo>
                <a:lnTo>
                  <a:pt x="232501" y="32737"/>
                </a:lnTo>
                <a:lnTo>
                  <a:pt x="233488" y="22658"/>
                </a:lnTo>
                <a:lnTo>
                  <a:pt x="234591" y="13715"/>
                </a:lnTo>
                <a:close/>
              </a:path>
              <a:path w="238125" h="224789">
                <a:moveTo>
                  <a:pt x="237639" y="0"/>
                </a:moveTo>
                <a:lnTo>
                  <a:pt x="234591" y="3047"/>
                </a:lnTo>
                <a:lnTo>
                  <a:pt x="234591" y="4679"/>
                </a:lnTo>
                <a:lnTo>
                  <a:pt x="2376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4"/>
          <p:cNvSpPr/>
          <p:nvPr/>
        </p:nvSpPr>
        <p:spPr>
          <a:xfrm>
            <a:off x="4021839" y="5577078"/>
            <a:ext cx="175896" cy="138430"/>
          </a:xfrm>
          <a:custGeom>
            <a:avLst/>
            <a:gdLst/>
            <a:ahLst/>
            <a:cxnLst/>
            <a:rect l="l" t="t" r="r" b="b"/>
            <a:pathLst>
              <a:path w="175895" h="138429">
                <a:moveTo>
                  <a:pt x="175516" y="137922"/>
                </a:moveTo>
                <a:lnTo>
                  <a:pt x="172974" y="0"/>
                </a:lnTo>
                <a:lnTo>
                  <a:pt x="0" y="3048"/>
                </a:lnTo>
                <a:lnTo>
                  <a:pt x="16133" y="137922"/>
                </a:lnTo>
                <a:lnTo>
                  <a:pt x="175516" y="1379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82751" y="5715000"/>
            <a:ext cx="2519680" cy="732790"/>
          </a:xfrm>
          <a:custGeom>
            <a:avLst/>
            <a:gdLst/>
            <a:ahLst/>
            <a:cxnLst/>
            <a:rect l="l" t="t" r="r" b="b"/>
            <a:pathLst>
              <a:path w="2519680" h="732789">
                <a:moveTo>
                  <a:pt x="6858" y="726186"/>
                </a:moveTo>
                <a:lnTo>
                  <a:pt x="6858" y="0"/>
                </a:lnTo>
                <a:lnTo>
                  <a:pt x="0" y="0"/>
                </a:lnTo>
                <a:lnTo>
                  <a:pt x="0" y="732282"/>
                </a:lnTo>
                <a:lnTo>
                  <a:pt x="3047" y="732282"/>
                </a:lnTo>
                <a:lnTo>
                  <a:pt x="3048" y="726186"/>
                </a:lnTo>
                <a:lnTo>
                  <a:pt x="6858" y="726186"/>
                </a:lnTo>
                <a:close/>
              </a:path>
              <a:path w="2519680" h="732789">
                <a:moveTo>
                  <a:pt x="2516124" y="726186"/>
                </a:moveTo>
                <a:lnTo>
                  <a:pt x="3048" y="726186"/>
                </a:lnTo>
                <a:lnTo>
                  <a:pt x="6858" y="729234"/>
                </a:lnTo>
                <a:lnTo>
                  <a:pt x="6858" y="732282"/>
                </a:lnTo>
                <a:lnTo>
                  <a:pt x="2512314" y="732282"/>
                </a:lnTo>
                <a:lnTo>
                  <a:pt x="2512314" y="729234"/>
                </a:lnTo>
                <a:lnTo>
                  <a:pt x="2516124" y="726186"/>
                </a:lnTo>
                <a:close/>
              </a:path>
              <a:path w="2519680" h="732789">
                <a:moveTo>
                  <a:pt x="6858" y="732282"/>
                </a:moveTo>
                <a:lnTo>
                  <a:pt x="6858" y="729234"/>
                </a:lnTo>
                <a:lnTo>
                  <a:pt x="3048" y="726186"/>
                </a:lnTo>
                <a:lnTo>
                  <a:pt x="3047" y="732282"/>
                </a:lnTo>
                <a:lnTo>
                  <a:pt x="6858" y="732282"/>
                </a:lnTo>
                <a:close/>
              </a:path>
              <a:path w="2519680" h="732789">
                <a:moveTo>
                  <a:pt x="2519172" y="732282"/>
                </a:moveTo>
                <a:lnTo>
                  <a:pt x="2519172" y="0"/>
                </a:lnTo>
                <a:lnTo>
                  <a:pt x="2512314" y="0"/>
                </a:lnTo>
                <a:lnTo>
                  <a:pt x="2512314" y="726186"/>
                </a:lnTo>
                <a:lnTo>
                  <a:pt x="2516124" y="726186"/>
                </a:lnTo>
                <a:lnTo>
                  <a:pt x="2516124" y="732282"/>
                </a:lnTo>
                <a:lnTo>
                  <a:pt x="2519172" y="732282"/>
                </a:lnTo>
                <a:close/>
              </a:path>
              <a:path w="2519680" h="732789">
                <a:moveTo>
                  <a:pt x="2516124" y="732282"/>
                </a:moveTo>
                <a:lnTo>
                  <a:pt x="2516124" y="726186"/>
                </a:lnTo>
                <a:lnTo>
                  <a:pt x="2512314" y="729234"/>
                </a:lnTo>
                <a:lnTo>
                  <a:pt x="2512314" y="732282"/>
                </a:lnTo>
                <a:lnTo>
                  <a:pt x="2516124" y="732282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775210" y="5412741"/>
            <a:ext cx="2335530" cy="971625"/>
          </a:xfrm>
          <a:prstGeom prst="rect">
            <a:avLst/>
          </a:prstGeom>
        </p:spPr>
        <p:txBody>
          <a:bodyPr vert="horz" wrap="square" lIns="0" tIns="12059" rIns="0" bIns="0" rtlCol="0">
            <a:spAutoFit/>
          </a:bodyPr>
          <a:lstStyle/>
          <a:p>
            <a:pPr algn="ctr">
              <a:lnSpc>
                <a:spcPts val="1939"/>
              </a:lnSpc>
              <a:spcBef>
                <a:spcPts val="95"/>
              </a:spcBef>
            </a:pPr>
            <a:r>
              <a:rPr sz="1700" b="1" spc="-4" dirty="0">
                <a:solidFill>
                  <a:srgbClr val="CCFFFF"/>
                </a:solidFill>
                <a:latin typeface="Arial"/>
                <a:cs typeface="Arial"/>
              </a:rPr>
              <a:t>Ice</a:t>
            </a:r>
            <a:r>
              <a:rPr sz="1700" b="1" spc="-75" dirty="0">
                <a:solidFill>
                  <a:srgbClr val="CCFFFF"/>
                </a:solidFill>
                <a:latin typeface="Arial"/>
                <a:cs typeface="Arial"/>
              </a:rPr>
              <a:t> </a:t>
            </a:r>
            <a:r>
              <a:rPr sz="1700" b="1" spc="-10" dirty="0">
                <a:solidFill>
                  <a:srgbClr val="CCFFFF"/>
                </a:solidFill>
                <a:latin typeface="Arial"/>
                <a:cs typeface="Arial"/>
              </a:rPr>
              <a:t>Cold</a:t>
            </a:r>
            <a:endParaRPr sz="1700">
              <a:latin typeface="Arial"/>
              <a:cs typeface="Arial"/>
            </a:endParaRPr>
          </a:p>
          <a:p>
            <a:pPr algn="ctr">
              <a:lnSpc>
                <a:spcPts val="1835"/>
              </a:lnSpc>
            </a:pPr>
            <a:r>
              <a:rPr sz="1700" spc="-30" dirty="0">
                <a:solidFill>
                  <a:srgbClr val="FFFFFF"/>
                </a:solidFill>
                <a:latin typeface="Arial"/>
                <a:cs typeface="Arial"/>
              </a:rPr>
              <a:t>Totally</a:t>
            </a:r>
            <a:r>
              <a:rPr sz="17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00" spc="-4" dirty="0">
                <a:solidFill>
                  <a:srgbClr val="FFFFFF"/>
                </a:solidFill>
                <a:latin typeface="Arial"/>
                <a:cs typeface="Arial"/>
              </a:rPr>
              <a:t>bored</a:t>
            </a:r>
            <a:endParaRPr sz="1700">
              <a:latin typeface="Arial"/>
              <a:cs typeface="Arial"/>
            </a:endParaRPr>
          </a:p>
          <a:p>
            <a:pPr marL="12059" marR="5080" algn="ctr">
              <a:lnSpc>
                <a:spcPts val="1837"/>
              </a:lnSpc>
              <a:spcBef>
                <a:spcPts val="130"/>
              </a:spcBef>
            </a:pPr>
            <a:r>
              <a:rPr sz="1700" spc="-4" dirty="0">
                <a:solidFill>
                  <a:srgbClr val="FFFFFF"/>
                </a:solidFill>
                <a:latin typeface="Arial"/>
                <a:cs typeface="Arial"/>
              </a:rPr>
              <a:t>Not focused or engaged  Planning my</a:t>
            </a: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00" spc="-4" dirty="0">
                <a:solidFill>
                  <a:srgbClr val="FFFFFF"/>
                </a:solidFill>
                <a:latin typeface="Arial"/>
                <a:cs typeface="Arial"/>
              </a:rPr>
              <a:t>escape</a:t>
            </a:r>
            <a:endParaRPr sz="1700">
              <a:latin typeface="Arial"/>
              <a:cs typeface="Arial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3086103" y="5950458"/>
            <a:ext cx="811531" cy="76200"/>
          </a:xfrm>
          <a:custGeom>
            <a:avLst/>
            <a:gdLst/>
            <a:ahLst/>
            <a:cxnLst/>
            <a:rect l="l" t="t" r="r" b="b"/>
            <a:pathLst>
              <a:path w="811529" h="76200">
                <a:moveTo>
                  <a:pt x="748284" y="42671"/>
                </a:moveTo>
                <a:lnTo>
                  <a:pt x="748284" y="32766"/>
                </a:lnTo>
                <a:lnTo>
                  <a:pt x="0" y="32766"/>
                </a:lnTo>
                <a:lnTo>
                  <a:pt x="0" y="42671"/>
                </a:lnTo>
                <a:lnTo>
                  <a:pt x="748284" y="42671"/>
                </a:lnTo>
                <a:close/>
              </a:path>
              <a:path w="811529" h="76200">
                <a:moveTo>
                  <a:pt x="811530" y="38100"/>
                </a:moveTo>
                <a:lnTo>
                  <a:pt x="735330" y="0"/>
                </a:lnTo>
                <a:lnTo>
                  <a:pt x="735330" y="32766"/>
                </a:lnTo>
                <a:lnTo>
                  <a:pt x="748284" y="32766"/>
                </a:lnTo>
                <a:lnTo>
                  <a:pt x="748284" y="69722"/>
                </a:lnTo>
                <a:lnTo>
                  <a:pt x="811530" y="38100"/>
                </a:lnTo>
                <a:close/>
              </a:path>
              <a:path w="811529" h="76200">
                <a:moveTo>
                  <a:pt x="748284" y="69722"/>
                </a:moveTo>
                <a:lnTo>
                  <a:pt x="748284" y="42671"/>
                </a:lnTo>
                <a:lnTo>
                  <a:pt x="735330" y="42671"/>
                </a:lnTo>
                <a:lnTo>
                  <a:pt x="735330" y="76200"/>
                </a:lnTo>
                <a:lnTo>
                  <a:pt x="748284" y="69722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058159" y="5717666"/>
            <a:ext cx="1774825" cy="0"/>
          </a:xfrm>
          <a:custGeom>
            <a:avLst/>
            <a:gdLst/>
            <a:ahLst/>
            <a:cxnLst/>
            <a:rect l="l" t="t" r="r" b="b"/>
            <a:pathLst>
              <a:path w="1774825">
                <a:moveTo>
                  <a:pt x="0" y="0"/>
                </a:moveTo>
                <a:lnTo>
                  <a:pt x="1774698" y="0"/>
                </a:lnTo>
              </a:path>
            </a:pathLst>
          </a:custGeom>
          <a:ln w="5334">
            <a:solidFill>
              <a:srgbClr val="66C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032503" y="5715000"/>
            <a:ext cx="177800" cy="548005"/>
          </a:xfrm>
          <a:custGeom>
            <a:avLst/>
            <a:gdLst/>
            <a:ahLst/>
            <a:cxnLst/>
            <a:rect l="l" t="t" r="r" b="b"/>
            <a:pathLst>
              <a:path w="177800" h="548004">
                <a:moveTo>
                  <a:pt x="177546" y="281178"/>
                </a:moveTo>
                <a:lnTo>
                  <a:pt x="138604" y="0"/>
                </a:lnTo>
                <a:lnTo>
                  <a:pt x="12335" y="0"/>
                </a:lnTo>
                <a:lnTo>
                  <a:pt x="0" y="222504"/>
                </a:lnTo>
                <a:lnTo>
                  <a:pt x="1524" y="451104"/>
                </a:lnTo>
                <a:lnTo>
                  <a:pt x="71628" y="547878"/>
                </a:lnTo>
                <a:lnTo>
                  <a:pt x="158496" y="512826"/>
                </a:lnTo>
                <a:lnTo>
                  <a:pt x="177546" y="281178"/>
                </a:lnTo>
                <a:close/>
              </a:path>
            </a:pathLst>
          </a:custGeom>
          <a:solidFill>
            <a:srgbClr val="94A6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004309" y="5715005"/>
            <a:ext cx="225425" cy="167005"/>
          </a:xfrm>
          <a:custGeom>
            <a:avLst/>
            <a:gdLst/>
            <a:ahLst/>
            <a:cxnLst/>
            <a:rect l="l" t="t" r="r" b="b"/>
            <a:pathLst>
              <a:path w="225425" h="167004">
                <a:moveTo>
                  <a:pt x="77723" y="0"/>
                </a:moveTo>
                <a:lnTo>
                  <a:pt x="6095" y="0"/>
                </a:lnTo>
                <a:lnTo>
                  <a:pt x="5459" y="15660"/>
                </a:lnTo>
                <a:lnTo>
                  <a:pt x="3047" y="62483"/>
                </a:lnTo>
                <a:lnTo>
                  <a:pt x="3047" y="73151"/>
                </a:lnTo>
                <a:lnTo>
                  <a:pt x="0" y="76199"/>
                </a:lnTo>
                <a:lnTo>
                  <a:pt x="0" y="83057"/>
                </a:lnTo>
                <a:lnTo>
                  <a:pt x="74675" y="24383"/>
                </a:lnTo>
                <a:lnTo>
                  <a:pt x="74675" y="3809"/>
                </a:lnTo>
                <a:lnTo>
                  <a:pt x="77723" y="0"/>
                </a:lnTo>
                <a:close/>
              </a:path>
              <a:path w="225425" h="167004">
                <a:moveTo>
                  <a:pt x="224789" y="6857"/>
                </a:moveTo>
                <a:lnTo>
                  <a:pt x="224789" y="0"/>
                </a:lnTo>
                <a:lnTo>
                  <a:pt x="147066" y="0"/>
                </a:lnTo>
                <a:lnTo>
                  <a:pt x="148589" y="9905"/>
                </a:lnTo>
                <a:lnTo>
                  <a:pt x="148589" y="55625"/>
                </a:lnTo>
                <a:lnTo>
                  <a:pt x="149613" y="62400"/>
                </a:lnTo>
                <a:lnTo>
                  <a:pt x="150566" y="65741"/>
                </a:lnTo>
                <a:lnTo>
                  <a:pt x="151102" y="70120"/>
                </a:lnTo>
                <a:lnTo>
                  <a:pt x="151102" y="90904"/>
                </a:lnTo>
                <a:lnTo>
                  <a:pt x="153923" y="93725"/>
                </a:lnTo>
                <a:lnTo>
                  <a:pt x="153923" y="114299"/>
                </a:lnTo>
                <a:lnTo>
                  <a:pt x="155447" y="118109"/>
                </a:lnTo>
                <a:lnTo>
                  <a:pt x="155447" y="135635"/>
                </a:lnTo>
                <a:lnTo>
                  <a:pt x="158495" y="138683"/>
                </a:lnTo>
                <a:lnTo>
                  <a:pt x="158495" y="152399"/>
                </a:lnTo>
                <a:lnTo>
                  <a:pt x="160019" y="156209"/>
                </a:lnTo>
                <a:lnTo>
                  <a:pt x="160019" y="166877"/>
                </a:lnTo>
                <a:lnTo>
                  <a:pt x="223221" y="132674"/>
                </a:lnTo>
                <a:lnTo>
                  <a:pt x="223221" y="61292"/>
                </a:lnTo>
                <a:lnTo>
                  <a:pt x="223265" y="14477"/>
                </a:lnTo>
                <a:lnTo>
                  <a:pt x="224789" y="6857"/>
                </a:lnTo>
                <a:close/>
              </a:path>
              <a:path w="225425" h="167004">
                <a:moveTo>
                  <a:pt x="151102" y="90904"/>
                </a:moveTo>
                <a:lnTo>
                  <a:pt x="151102" y="70120"/>
                </a:lnTo>
                <a:lnTo>
                  <a:pt x="150875" y="80009"/>
                </a:lnTo>
                <a:lnTo>
                  <a:pt x="150875" y="90677"/>
                </a:lnTo>
                <a:lnTo>
                  <a:pt x="151102" y="90904"/>
                </a:lnTo>
                <a:close/>
              </a:path>
              <a:path w="225425" h="167004">
                <a:moveTo>
                  <a:pt x="224834" y="91933"/>
                </a:moveTo>
                <a:lnTo>
                  <a:pt x="223221" y="61292"/>
                </a:lnTo>
                <a:lnTo>
                  <a:pt x="223221" y="132674"/>
                </a:lnTo>
                <a:lnTo>
                  <a:pt x="224789" y="131825"/>
                </a:lnTo>
                <a:lnTo>
                  <a:pt x="224789" y="108203"/>
                </a:lnTo>
                <a:lnTo>
                  <a:pt x="224834" y="919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983572" y="5715005"/>
            <a:ext cx="263525" cy="641985"/>
          </a:xfrm>
          <a:custGeom>
            <a:avLst/>
            <a:gdLst/>
            <a:ahLst/>
            <a:cxnLst/>
            <a:rect l="l" t="t" r="r" b="b"/>
            <a:pathLst>
              <a:path w="263525" h="641985">
                <a:moveTo>
                  <a:pt x="101513" y="9905"/>
                </a:moveTo>
                <a:lnTo>
                  <a:pt x="101513" y="0"/>
                </a:lnTo>
                <a:lnTo>
                  <a:pt x="23893" y="0"/>
                </a:lnTo>
                <a:lnTo>
                  <a:pt x="23789" y="3809"/>
                </a:lnTo>
                <a:lnTo>
                  <a:pt x="23789" y="27431"/>
                </a:lnTo>
                <a:lnTo>
                  <a:pt x="20741" y="32003"/>
                </a:lnTo>
                <a:lnTo>
                  <a:pt x="20741" y="62483"/>
                </a:lnTo>
                <a:lnTo>
                  <a:pt x="19217" y="70103"/>
                </a:lnTo>
                <a:lnTo>
                  <a:pt x="19217" y="100583"/>
                </a:lnTo>
                <a:lnTo>
                  <a:pt x="16931" y="108203"/>
                </a:lnTo>
                <a:lnTo>
                  <a:pt x="10835" y="184403"/>
                </a:lnTo>
                <a:lnTo>
                  <a:pt x="10835" y="204977"/>
                </a:lnTo>
                <a:lnTo>
                  <a:pt x="7787" y="219455"/>
                </a:lnTo>
                <a:lnTo>
                  <a:pt x="6263" y="232409"/>
                </a:lnTo>
                <a:lnTo>
                  <a:pt x="6263" y="243077"/>
                </a:lnTo>
                <a:lnTo>
                  <a:pt x="2637" y="282534"/>
                </a:lnTo>
                <a:lnTo>
                  <a:pt x="686" y="320682"/>
                </a:lnTo>
                <a:lnTo>
                  <a:pt x="0" y="358890"/>
                </a:lnTo>
                <a:lnTo>
                  <a:pt x="167" y="416051"/>
                </a:lnTo>
                <a:lnTo>
                  <a:pt x="984" y="442767"/>
                </a:lnTo>
                <a:lnTo>
                  <a:pt x="3058" y="469187"/>
                </a:lnTo>
                <a:lnTo>
                  <a:pt x="6734" y="495327"/>
                </a:lnTo>
                <a:lnTo>
                  <a:pt x="12359" y="521207"/>
                </a:lnTo>
                <a:lnTo>
                  <a:pt x="12359" y="527303"/>
                </a:lnTo>
                <a:lnTo>
                  <a:pt x="13883" y="535685"/>
                </a:lnTo>
                <a:lnTo>
                  <a:pt x="16931" y="541781"/>
                </a:lnTo>
                <a:lnTo>
                  <a:pt x="19217" y="547877"/>
                </a:lnTo>
                <a:lnTo>
                  <a:pt x="20741" y="556259"/>
                </a:lnTo>
                <a:lnTo>
                  <a:pt x="23789" y="559307"/>
                </a:lnTo>
                <a:lnTo>
                  <a:pt x="25313" y="565403"/>
                </a:lnTo>
                <a:lnTo>
                  <a:pt x="26837" y="573785"/>
                </a:lnTo>
                <a:lnTo>
                  <a:pt x="31409" y="576833"/>
                </a:lnTo>
                <a:lnTo>
                  <a:pt x="32933" y="582929"/>
                </a:lnTo>
                <a:lnTo>
                  <a:pt x="35981" y="585977"/>
                </a:lnTo>
                <a:lnTo>
                  <a:pt x="39791" y="590549"/>
                </a:lnTo>
                <a:lnTo>
                  <a:pt x="42839" y="597407"/>
                </a:lnTo>
                <a:lnTo>
                  <a:pt x="44363" y="600455"/>
                </a:lnTo>
                <a:lnTo>
                  <a:pt x="48935" y="603503"/>
                </a:lnTo>
                <a:lnTo>
                  <a:pt x="51983" y="606551"/>
                </a:lnTo>
                <a:lnTo>
                  <a:pt x="55031" y="611885"/>
                </a:lnTo>
                <a:lnTo>
                  <a:pt x="58841" y="614933"/>
                </a:lnTo>
                <a:lnTo>
                  <a:pt x="67985" y="621029"/>
                </a:lnTo>
                <a:lnTo>
                  <a:pt x="69509" y="624077"/>
                </a:lnTo>
                <a:lnTo>
                  <a:pt x="74081" y="628649"/>
                </a:lnTo>
                <a:lnTo>
                  <a:pt x="77891" y="628649"/>
                </a:lnTo>
                <a:lnTo>
                  <a:pt x="82463" y="632459"/>
                </a:lnTo>
                <a:lnTo>
                  <a:pt x="82463" y="319277"/>
                </a:lnTo>
                <a:lnTo>
                  <a:pt x="82888" y="300804"/>
                </a:lnTo>
                <a:lnTo>
                  <a:pt x="84187" y="282520"/>
                </a:lnTo>
                <a:lnTo>
                  <a:pt x="85767" y="264328"/>
                </a:lnTo>
                <a:lnTo>
                  <a:pt x="87035" y="246125"/>
                </a:lnTo>
                <a:lnTo>
                  <a:pt x="87035" y="236981"/>
                </a:lnTo>
                <a:lnTo>
                  <a:pt x="88559" y="228599"/>
                </a:lnTo>
                <a:lnTo>
                  <a:pt x="89838" y="208859"/>
                </a:lnTo>
                <a:lnTo>
                  <a:pt x="91464" y="189118"/>
                </a:lnTo>
                <a:lnTo>
                  <a:pt x="92781" y="169306"/>
                </a:lnTo>
                <a:lnTo>
                  <a:pt x="93131" y="149351"/>
                </a:lnTo>
                <a:lnTo>
                  <a:pt x="95417" y="143255"/>
                </a:lnTo>
                <a:lnTo>
                  <a:pt x="95417" y="114299"/>
                </a:lnTo>
                <a:lnTo>
                  <a:pt x="98465" y="105155"/>
                </a:lnTo>
                <a:lnTo>
                  <a:pt x="98465" y="93725"/>
                </a:lnTo>
                <a:lnTo>
                  <a:pt x="98669" y="75460"/>
                </a:lnTo>
                <a:lnTo>
                  <a:pt x="99989" y="45007"/>
                </a:lnTo>
                <a:lnTo>
                  <a:pt x="99989" y="21335"/>
                </a:lnTo>
                <a:lnTo>
                  <a:pt x="101513" y="9905"/>
                </a:lnTo>
                <a:close/>
              </a:path>
              <a:path w="263525" h="641985">
                <a:moveTo>
                  <a:pt x="176435" y="628404"/>
                </a:moveTo>
                <a:lnTo>
                  <a:pt x="176435" y="372077"/>
                </a:lnTo>
                <a:lnTo>
                  <a:pt x="175965" y="385657"/>
                </a:lnTo>
                <a:lnTo>
                  <a:pt x="175226" y="399004"/>
                </a:lnTo>
                <a:lnTo>
                  <a:pt x="174665" y="413003"/>
                </a:lnTo>
                <a:lnTo>
                  <a:pt x="174665" y="419099"/>
                </a:lnTo>
                <a:lnTo>
                  <a:pt x="171617" y="427481"/>
                </a:lnTo>
                <a:lnTo>
                  <a:pt x="171617" y="436625"/>
                </a:lnTo>
                <a:lnTo>
                  <a:pt x="169331" y="441959"/>
                </a:lnTo>
                <a:lnTo>
                  <a:pt x="169331" y="448055"/>
                </a:lnTo>
                <a:lnTo>
                  <a:pt x="167807" y="451103"/>
                </a:lnTo>
                <a:lnTo>
                  <a:pt x="167807" y="457199"/>
                </a:lnTo>
                <a:lnTo>
                  <a:pt x="164759" y="462533"/>
                </a:lnTo>
                <a:lnTo>
                  <a:pt x="164759" y="465581"/>
                </a:lnTo>
                <a:lnTo>
                  <a:pt x="161711" y="471677"/>
                </a:lnTo>
                <a:lnTo>
                  <a:pt x="161711" y="474725"/>
                </a:lnTo>
                <a:lnTo>
                  <a:pt x="158663" y="474725"/>
                </a:lnTo>
                <a:lnTo>
                  <a:pt x="157139" y="480059"/>
                </a:lnTo>
                <a:lnTo>
                  <a:pt x="155615" y="483107"/>
                </a:lnTo>
                <a:lnTo>
                  <a:pt x="152567" y="486155"/>
                </a:lnTo>
                <a:lnTo>
                  <a:pt x="148757" y="486155"/>
                </a:lnTo>
                <a:lnTo>
                  <a:pt x="148757" y="489203"/>
                </a:lnTo>
                <a:lnTo>
                  <a:pt x="144185" y="489203"/>
                </a:lnTo>
                <a:lnTo>
                  <a:pt x="139613" y="492251"/>
                </a:lnTo>
                <a:lnTo>
                  <a:pt x="112181" y="492251"/>
                </a:lnTo>
                <a:lnTo>
                  <a:pt x="110657" y="489203"/>
                </a:lnTo>
                <a:lnTo>
                  <a:pt x="107609" y="489203"/>
                </a:lnTo>
                <a:lnTo>
                  <a:pt x="104561" y="483107"/>
                </a:lnTo>
                <a:lnTo>
                  <a:pt x="101513" y="483107"/>
                </a:lnTo>
                <a:lnTo>
                  <a:pt x="99989" y="480059"/>
                </a:lnTo>
                <a:lnTo>
                  <a:pt x="98465" y="474725"/>
                </a:lnTo>
                <a:lnTo>
                  <a:pt x="95417" y="471677"/>
                </a:lnTo>
                <a:lnTo>
                  <a:pt x="93131" y="468629"/>
                </a:lnTo>
                <a:lnTo>
                  <a:pt x="93131" y="465581"/>
                </a:lnTo>
                <a:lnTo>
                  <a:pt x="91607" y="457199"/>
                </a:lnTo>
                <a:lnTo>
                  <a:pt x="88559" y="454151"/>
                </a:lnTo>
                <a:lnTo>
                  <a:pt x="88559" y="451103"/>
                </a:lnTo>
                <a:lnTo>
                  <a:pt x="87035" y="448055"/>
                </a:lnTo>
                <a:lnTo>
                  <a:pt x="87035" y="436625"/>
                </a:lnTo>
                <a:lnTo>
                  <a:pt x="83987" y="430529"/>
                </a:lnTo>
                <a:lnTo>
                  <a:pt x="83987" y="419099"/>
                </a:lnTo>
                <a:lnTo>
                  <a:pt x="82463" y="413003"/>
                </a:lnTo>
                <a:lnTo>
                  <a:pt x="82463" y="632459"/>
                </a:lnTo>
                <a:lnTo>
                  <a:pt x="87035" y="632459"/>
                </a:lnTo>
                <a:lnTo>
                  <a:pt x="93131" y="635507"/>
                </a:lnTo>
                <a:lnTo>
                  <a:pt x="98465" y="635507"/>
                </a:lnTo>
                <a:lnTo>
                  <a:pt x="101513" y="638555"/>
                </a:lnTo>
                <a:lnTo>
                  <a:pt x="126659" y="638555"/>
                </a:lnTo>
                <a:lnTo>
                  <a:pt x="133517" y="641603"/>
                </a:lnTo>
                <a:lnTo>
                  <a:pt x="138089" y="638555"/>
                </a:lnTo>
                <a:lnTo>
                  <a:pt x="152567" y="638555"/>
                </a:lnTo>
                <a:lnTo>
                  <a:pt x="157139" y="635507"/>
                </a:lnTo>
                <a:lnTo>
                  <a:pt x="161725" y="635479"/>
                </a:lnTo>
                <a:lnTo>
                  <a:pt x="163235" y="632459"/>
                </a:lnTo>
                <a:lnTo>
                  <a:pt x="167807" y="632459"/>
                </a:lnTo>
                <a:lnTo>
                  <a:pt x="171617" y="628649"/>
                </a:lnTo>
                <a:lnTo>
                  <a:pt x="176189" y="628649"/>
                </a:lnTo>
                <a:lnTo>
                  <a:pt x="176435" y="628404"/>
                </a:lnTo>
                <a:close/>
              </a:path>
              <a:path w="263525" h="641985">
                <a:moveTo>
                  <a:pt x="100177" y="40144"/>
                </a:moveTo>
                <a:lnTo>
                  <a:pt x="99989" y="21335"/>
                </a:lnTo>
                <a:lnTo>
                  <a:pt x="99989" y="45007"/>
                </a:lnTo>
                <a:lnTo>
                  <a:pt x="100177" y="40144"/>
                </a:lnTo>
                <a:close/>
              </a:path>
              <a:path w="263525" h="641985">
                <a:moveTo>
                  <a:pt x="250865" y="495299"/>
                </a:moveTo>
                <a:lnTo>
                  <a:pt x="250865" y="118109"/>
                </a:lnTo>
                <a:lnTo>
                  <a:pt x="249341" y="108203"/>
                </a:lnTo>
                <a:lnTo>
                  <a:pt x="249341" y="65531"/>
                </a:lnTo>
                <a:lnTo>
                  <a:pt x="245531" y="55625"/>
                </a:lnTo>
                <a:lnTo>
                  <a:pt x="245531" y="0"/>
                </a:lnTo>
                <a:lnTo>
                  <a:pt x="162069" y="0"/>
                </a:lnTo>
                <a:lnTo>
                  <a:pt x="161584" y="24411"/>
                </a:lnTo>
                <a:lnTo>
                  <a:pt x="161725" y="73041"/>
                </a:lnTo>
                <a:lnTo>
                  <a:pt x="162830" y="121601"/>
                </a:lnTo>
                <a:lnTo>
                  <a:pt x="164759" y="169925"/>
                </a:lnTo>
                <a:lnTo>
                  <a:pt x="164759" y="187451"/>
                </a:lnTo>
                <a:lnTo>
                  <a:pt x="167807" y="190499"/>
                </a:lnTo>
                <a:lnTo>
                  <a:pt x="167807" y="222503"/>
                </a:lnTo>
                <a:lnTo>
                  <a:pt x="169331" y="225551"/>
                </a:lnTo>
                <a:lnTo>
                  <a:pt x="169331" y="257555"/>
                </a:lnTo>
                <a:lnTo>
                  <a:pt x="171617" y="260603"/>
                </a:lnTo>
                <a:lnTo>
                  <a:pt x="171617" y="288035"/>
                </a:lnTo>
                <a:lnTo>
                  <a:pt x="174665" y="295655"/>
                </a:lnTo>
                <a:lnTo>
                  <a:pt x="174665" y="336803"/>
                </a:lnTo>
                <a:lnTo>
                  <a:pt x="176189" y="339851"/>
                </a:lnTo>
                <a:lnTo>
                  <a:pt x="176189" y="357377"/>
                </a:lnTo>
                <a:lnTo>
                  <a:pt x="176435" y="372077"/>
                </a:lnTo>
                <a:lnTo>
                  <a:pt x="176435" y="628404"/>
                </a:lnTo>
                <a:lnTo>
                  <a:pt x="180761" y="624077"/>
                </a:lnTo>
                <a:lnTo>
                  <a:pt x="185333" y="621029"/>
                </a:lnTo>
                <a:lnTo>
                  <a:pt x="186857" y="621029"/>
                </a:lnTo>
                <a:lnTo>
                  <a:pt x="192191" y="617981"/>
                </a:lnTo>
                <a:lnTo>
                  <a:pt x="198287" y="611885"/>
                </a:lnTo>
                <a:lnTo>
                  <a:pt x="201335" y="606551"/>
                </a:lnTo>
                <a:lnTo>
                  <a:pt x="207431" y="600455"/>
                </a:lnTo>
                <a:lnTo>
                  <a:pt x="211241" y="597407"/>
                </a:lnTo>
                <a:lnTo>
                  <a:pt x="214289" y="590549"/>
                </a:lnTo>
                <a:lnTo>
                  <a:pt x="217337" y="585977"/>
                </a:lnTo>
                <a:lnTo>
                  <a:pt x="218861" y="582929"/>
                </a:lnTo>
                <a:lnTo>
                  <a:pt x="223433" y="579881"/>
                </a:lnTo>
                <a:lnTo>
                  <a:pt x="224957" y="573785"/>
                </a:lnTo>
                <a:lnTo>
                  <a:pt x="226481" y="568451"/>
                </a:lnTo>
                <a:lnTo>
                  <a:pt x="230291" y="562355"/>
                </a:lnTo>
                <a:lnTo>
                  <a:pt x="231815" y="556259"/>
                </a:lnTo>
                <a:lnTo>
                  <a:pt x="236387" y="550925"/>
                </a:lnTo>
                <a:lnTo>
                  <a:pt x="239435" y="538733"/>
                </a:lnTo>
                <a:lnTo>
                  <a:pt x="242483" y="530351"/>
                </a:lnTo>
                <a:lnTo>
                  <a:pt x="242483" y="524255"/>
                </a:lnTo>
                <a:lnTo>
                  <a:pt x="244007" y="518159"/>
                </a:lnTo>
                <a:lnTo>
                  <a:pt x="245531" y="509777"/>
                </a:lnTo>
                <a:lnTo>
                  <a:pt x="249341" y="503681"/>
                </a:lnTo>
                <a:lnTo>
                  <a:pt x="250865" y="495299"/>
                </a:lnTo>
                <a:close/>
              </a:path>
              <a:path w="263525" h="641985">
                <a:moveTo>
                  <a:pt x="255437" y="471677"/>
                </a:moveTo>
                <a:lnTo>
                  <a:pt x="255437" y="187451"/>
                </a:lnTo>
                <a:lnTo>
                  <a:pt x="252389" y="176783"/>
                </a:lnTo>
                <a:lnTo>
                  <a:pt x="252389" y="152399"/>
                </a:lnTo>
                <a:lnTo>
                  <a:pt x="250865" y="143255"/>
                </a:lnTo>
                <a:lnTo>
                  <a:pt x="250865" y="489203"/>
                </a:lnTo>
                <a:lnTo>
                  <a:pt x="252389" y="483107"/>
                </a:lnTo>
                <a:lnTo>
                  <a:pt x="255437" y="471677"/>
                </a:lnTo>
                <a:close/>
              </a:path>
              <a:path w="263525" h="641985">
                <a:moveTo>
                  <a:pt x="256961" y="454151"/>
                </a:moveTo>
                <a:lnTo>
                  <a:pt x="256961" y="214883"/>
                </a:lnTo>
                <a:lnTo>
                  <a:pt x="255437" y="201929"/>
                </a:lnTo>
                <a:lnTo>
                  <a:pt x="255437" y="465581"/>
                </a:lnTo>
                <a:lnTo>
                  <a:pt x="256961" y="454151"/>
                </a:lnTo>
                <a:close/>
              </a:path>
              <a:path w="263525" h="641985">
                <a:moveTo>
                  <a:pt x="258485" y="436625"/>
                </a:moveTo>
                <a:lnTo>
                  <a:pt x="258485" y="240029"/>
                </a:lnTo>
                <a:lnTo>
                  <a:pt x="256961" y="225551"/>
                </a:lnTo>
                <a:lnTo>
                  <a:pt x="256961" y="448055"/>
                </a:lnTo>
                <a:lnTo>
                  <a:pt x="258485" y="436625"/>
                </a:lnTo>
                <a:close/>
              </a:path>
              <a:path w="263525" h="641985">
                <a:moveTo>
                  <a:pt x="261533" y="409955"/>
                </a:moveTo>
                <a:lnTo>
                  <a:pt x="261533" y="266699"/>
                </a:lnTo>
                <a:lnTo>
                  <a:pt x="258485" y="252983"/>
                </a:lnTo>
                <a:lnTo>
                  <a:pt x="258485" y="419099"/>
                </a:lnTo>
                <a:lnTo>
                  <a:pt x="261533" y="409955"/>
                </a:lnTo>
                <a:close/>
              </a:path>
              <a:path w="263525" h="641985">
                <a:moveTo>
                  <a:pt x="263057" y="360425"/>
                </a:moveTo>
                <a:lnTo>
                  <a:pt x="261533" y="348233"/>
                </a:lnTo>
                <a:lnTo>
                  <a:pt x="261533" y="368807"/>
                </a:lnTo>
                <a:lnTo>
                  <a:pt x="263057" y="3604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037973" y="5715004"/>
            <a:ext cx="160020" cy="27940"/>
          </a:xfrm>
          <a:custGeom>
            <a:avLst/>
            <a:gdLst/>
            <a:ahLst/>
            <a:cxnLst/>
            <a:rect l="l" t="t" r="r" b="b"/>
            <a:pathLst>
              <a:path w="160020" h="27939">
                <a:moveTo>
                  <a:pt x="159888" y="27431"/>
                </a:moveTo>
                <a:lnTo>
                  <a:pt x="159383" y="0"/>
                </a:lnTo>
                <a:lnTo>
                  <a:pt x="0" y="0"/>
                </a:lnTo>
                <a:lnTo>
                  <a:pt x="2916" y="24383"/>
                </a:lnTo>
                <a:lnTo>
                  <a:pt x="159888" y="2743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49733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3400" y="1524000"/>
            <a:ext cx="8458200" cy="4639732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75285" indent="-362585">
              <a:lnSpc>
                <a:spcPct val="100000"/>
              </a:lnSpc>
              <a:spcBef>
                <a:spcPts val="580"/>
              </a:spcBef>
              <a:buClr>
                <a:srgbClr val="FFFFFF"/>
              </a:buClr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E831"/>
                </a:solidFill>
                <a:latin typeface="Arial"/>
                <a:cs typeface="Arial"/>
              </a:rPr>
              <a:t>Differentiate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yourself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from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past</a:t>
            </a:r>
            <a:r>
              <a:rPr sz="270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caregivers.</a:t>
            </a:r>
            <a:endParaRPr sz="2700" dirty="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805"/>
              </a:spcBef>
              <a:buClr>
                <a:srgbClr val="FFFFFF"/>
              </a:buClr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E831"/>
                </a:solidFill>
                <a:latin typeface="Arial"/>
                <a:cs typeface="Arial"/>
              </a:rPr>
              <a:t>Tune in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your child’s</a:t>
            </a:r>
            <a:r>
              <a:rPr sz="27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emotions.</a:t>
            </a:r>
            <a:endParaRPr sz="2700" dirty="0">
              <a:latin typeface="Arial"/>
              <a:cs typeface="Arial"/>
            </a:endParaRPr>
          </a:p>
          <a:p>
            <a:pPr marL="375285" marR="98425" indent="-362585">
              <a:lnSpc>
                <a:spcPct val="100000"/>
              </a:lnSpc>
              <a:spcBef>
                <a:spcPts val="815"/>
              </a:spcBef>
              <a:buClr>
                <a:srgbClr val="FFFFFF"/>
              </a:buClr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E831"/>
                </a:solidFill>
                <a:latin typeface="Arial"/>
                <a:cs typeface="Arial"/>
              </a:rPr>
              <a:t>Set an example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the emotional expression and  behaviors you</a:t>
            </a:r>
            <a:r>
              <a:rPr sz="27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expect.</a:t>
            </a:r>
            <a:endParaRPr sz="2700" dirty="0">
              <a:latin typeface="Arial"/>
              <a:cs typeface="Arial"/>
            </a:endParaRPr>
          </a:p>
          <a:p>
            <a:pPr marL="375285" marR="5080" indent="-362585">
              <a:lnSpc>
                <a:spcPct val="100000"/>
              </a:lnSpc>
              <a:spcBef>
                <a:spcPts val="800"/>
              </a:spcBef>
              <a:buClr>
                <a:srgbClr val="FFFFFF"/>
              </a:buClr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E831"/>
                </a:solidFill>
                <a:latin typeface="Arial"/>
                <a:cs typeface="Arial"/>
              </a:rPr>
              <a:t>Encourage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positive emotional expression and  behaviors by supporting the child’s strengths and  interests.</a:t>
            </a:r>
            <a:endParaRPr sz="2700" dirty="0">
              <a:latin typeface="Arial"/>
              <a:cs typeface="Arial"/>
            </a:endParaRPr>
          </a:p>
          <a:p>
            <a:pPr marL="375285" marR="174625" indent="-362585" algn="just">
              <a:lnSpc>
                <a:spcPct val="100000"/>
              </a:lnSpc>
              <a:spcBef>
                <a:spcPts val="810"/>
              </a:spcBef>
              <a:buClr>
                <a:srgbClr val="FFFFFF"/>
              </a:buClr>
              <a:buSzPct val="109259"/>
              <a:buFont typeface="Wingdings"/>
              <a:buChar char=""/>
              <a:tabLst>
                <a:tab pos="375920" algn="l"/>
              </a:tabLst>
            </a:pPr>
            <a:r>
              <a:rPr sz="2700" spc="-5" dirty="0">
                <a:solidFill>
                  <a:srgbClr val="FFE831"/>
                </a:solidFill>
                <a:latin typeface="Arial"/>
                <a:cs typeface="Arial"/>
              </a:rPr>
              <a:t>Correct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negative behaviors and inappropriate or  destructive emotional expression, and help your  child </a:t>
            </a:r>
            <a:r>
              <a:rPr sz="2700" spc="-5" dirty="0">
                <a:solidFill>
                  <a:srgbClr val="FFE831"/>
                </a:solidFill>
                <a:latin typeface="Arial"/>
                <a:cs typeface="Arial"/>
              </a:rPr>
              <a:t>build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new behaviors and emotional</a:t>
            </a:r>
            <a:r>
              <a:rPr sz="2700" spc="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skills.</a:t>
            </a:r>
            <a:endParaRPr sz="27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312517" y="606044"/>
            <a:ext cx="5859683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How You </a:t>
            </a:r>
            <a:r>
              <a:rPr lang="en-US" spc="-10" dirty="0" smtClean="0">
                <a:solidFill>
                  <a:srgbClr val="FFFF00"/>
                </a:solidFill>
              </a:rPr>
              <a:t>Can</a:t>
            </a:r>
            <a:r>
              <a:rPr lang="en-US" spc="-75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Help</a:t>
            </a:r>
            <a:endParaRPr lang="en-US" spc="-5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4664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236321" y="143967"/>
            <a:ext cx="8602879" cy="10124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875"/>
              </a:lnSpc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Children Define</a:t>
            </a:r>
            <a:r>
              <a:rPr lang="en-US" spc="-10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Themselves</a:t>
            </a:r>
          </a:p>
          <a:p>
            <a:pPr marL="12700">
              <a:lnSpc>
                <a:spcPts val="3875"/>
              </a:lnSpc>
            </a:pPr>
            <a:r>
              <a:rPr lang="en-US" spc="-5" dirty="0" smtClean="0">
                <a:solidFill>
                  <a:srgbClr val="FFFF00"/>
                </a:solidFill>
              </a:rPr>
              <a:t>Through Their</a:t>
            </a:r>
            <a:r>
              <a:rPr lang="en-US" spc="-40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Connections</a:t>
            </a:r>
            <a:endParaRPr lang="en-US" spc="-5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6640" y="1766045"/>
            <a:ext cx="7430459" cy="3608704"/>
          </a:xfrm>
          <a:prstGeom prst="rect">
            <a:avLst/>
          </a:prstGeom>
        </p:spPr>
        <p:txBody>
          <a:bodyPr vert="horz" wrap="square" lIns="0" tIns="173355" rIns="0" bIns="0" rtlCol="0">
            <a:spAutoFit/>
          </a:bodyPr>
          <a:lstStyle/>
          <a:p>
            <a:pPr marL="474345" indent="-461645">
              <a:lnSpc>
                <a:spcPct val="100000"/>
              </a:lnSpc>
              <a:spcBef>
                <a:spcPts val="1365"/>
              </a:spcBef>
              <a:buSzPct val="108928"/>
              <a:buFont typeface="Wingdings"/>
              <a:buChar char=""/>
              <a:tabLst>
                <a:tab pos="474345" algn="l"/>
                <a:tab pos="47498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Who am</a:t>
            </a:r>
            <a:r>
              <a:rPr sz="28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I?</a:t>
            </a:r>
            <a:endParaRPr sz="2800">
              <a:latin typeface="Arial"/>
              <a:cs typeface="Arial"/>
            </a:endParaRPr>
          </a:p>
          <a:p>
            <a:pPr marL="474345" indent="-461645">
              <a:lnSpc>
                <a:spcPct val="100000"/>
              </a:lnSpc>
              <a:spcBef>
                <a:spcPts val="1680"/>
              </a:spcBef>
              <a:buSzPct val="108928"/>
              <a:buFont typeface="Wingdings"/>
              <a:buChar char=""/>
              <a:tabLst>
                <a:tab pos="474345" algn="l"/>
                <a:tab pos="47498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What is lovable about</a:t>
            </a:r>
            <a:r>
              <a:rPr sz="2800" spc="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me?</a:t>
            </a:r>
            <a:endParaRPr sz="2800">
              <a:latin typeface="Arial"/>
              <a:cs typeface="Arial"/>
            </a:endParaRPr>
          </a:p>
          <a:p>
            <a:pPr marL="474345" indent="-461645">
              <a:lnSpc>
                <a:spcPct val="100000"/>
              </a:lnSpc>
              <a:spcBef>
                <a:spcPts val="1680"/>
              </a:spcBef>
              <a:buSzPct val="108928"/>
              <a:buFont typeface="Wingdings"/>
              <a:buChar char=""/>
              <a:tabLst>
                <a:tab pos="474345" algn="l"/>
                <a:tab pos="47498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What am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I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capable</a:t>
            </a: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of?</a:t>
            </a:r>
            <a:endParaRPr sz="2800">
              <a:latin typeface="Arial"/>
              <a:cs typeface="Arial"/>
            </a:endParaRPr>
          </a:p>
          <a:p>
            <a:pPr marL="474345" marR="5080" indent="-461645">
              <a:lnSpc>
                <a:spcPct val="100000"/>
              </a:lnSpc>
              <a:spcBef>
                <a:spcPts val="1680"/>
              </a:spcBef>
              <a:buSzPct val="108928"/>
              <a:buFont typeface="Wingdings"/>
              <a:buChar char=""/>
              <a:tabLst>
                <a:tab pos="474345" algn="l"/>
                <a:tab pos="474980" algn="l"/>
              </a:tabLst>
            </a:pP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How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can I survive </a:t>
            </a: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make sense </a:t>
            </a: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out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of what’s  happened to me?</a:t>
            </a:r>
            <a:endParaRPr sz="2800">
              <a:latin typeface="Arial"/>
              <a:cs typeface="Arial"/>
            </a:endParaRPr>
          </a:p>
          <a:p>
            <a:pPr marL="474345" indent="-461645">
              <a:lnSpc>
                <a:spcPct val="100000"/>
              </a:lnSpc>
              <a:spcBef>
                <a:spcPts val="1680"/>
              </a:spcBef>
              <a:buSzPct val="108928"/>
              <a:buFont typeface="Wingdings"/>
              <a:buChar char=""/>
              <a:tabLst>
                <a:tab pos="474345" algn="l"/>
                <a:tab pos="47498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Who will I be in the</a:t>
            </a:r>
            <a:r>
              <a:rPr sz="28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future?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75480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7626" y="1618061"/>
            <a:ext cx="7729855" cy="3813810"/>
          </a:xfrm>
          <a:prstGeom prst="rect">
            <a:avLst/>
          </a:prstGeom>
        </p:spPr>
        <p:txBody>
          <a:bodyPr vert="horz" wrap="square" lIns="0" tIns="172720" rIns="0" bIns="0" rtlCol="0">
            <a:spAutoFit/>
          </a:bodyPr>
          <a:lstStyle/>
          <a:p>
            <a:pPr marL="375285" indent="-362585">
              <a:lnSpc>
                <a:spcPct val="100000"/>
              </a:lnSpc>
              <a:spcBef>
                <a:spcPts val="1360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Makes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the “unmentionable”</a:t>
            </a:r>
            <a:r>
              <a:rPr sz="280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mentionable</a:t>
            </a:r>
            <a:endParaRPr sz="2800">
              <a:latin typeface="Arial"/>
              <a:cs typeface="Arial"/>
            </a:endParaRPr>
          </a:p>
          <a:p>
            <a:pPr marL="375285" marR="443230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Reinforces the message that the child is not  responsible for the</a:t>
            </a:r>
            <a:r>
              <a:rPr sz="28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trauma</a:t>
            </a:r>
            <a:endParaRPr sz="28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Provides an opportunity to correct</a:t>
            </a:r>
            <a:r>
              <a:rPr sz="2800" spc="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mistaken</a:t>
            </a:r>
            <a:endParaRPr sz="2800">
              <a:latin typeface="Arial"/>
              <a:cs typeface="Arial"/>
            </a:endParaRPr>
          </a:p>
          <a:p>
            <a:pPr marL="375285">
              <a:lnSpc>
                <a:spcPct val="100000"/>
              </a:lnSpc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beliefs</a:t>
            </a:r>
            <a:endParaRPr sz="2800">
              <a:latin typeface="Arial"/>
              <a:cs typeface="Arial"/>
            </a:endParaRPr>
          </a:p>
          <a:p>
            <a:pPr marL="375285" marR="5080" indent="-362585">
              <a:lnSpc>
                <a:spcPct val="100000"/>
              </a:lnSpc>
              <a:spcBef>
                <a:spcPts val="1685"/>
              </a:spcBef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Teaches children that trauma does not have to  define their</a:t>
            </a:r>
            <a:r>
              <a:rPr sz="2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lives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329895" y="577723"/>
            <a:ext cx="7061505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Making It Safe to</a:t>
            </a:r>
            <a:r>
              <a:rPr lang="en-US" spc="25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Talk</a:t>
            </a:r>
            <a:endParaRPr lang="en-US" spc="-5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304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743813" y="1847062"/>
            <a:ext cx="8113572" cy="3290644"/>
          </a:xfrm>
          <a:prstGeom prst="rect">
            <a:avLst/>
          </a:prstGeom>
        </p:spPr>
        <p:txBody>
          <a:bodyPr vert="horz" wrap="square" lIns="0" tIns="172720" rIns="0" bIns="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4495" indent="-365760">
              <a:spcBef>
                <a:spcPts val="1360"/>
              </a:spcBef>
              <a:buSzPct val="108928"/>
              <a:buFont typeface="Wingdings"/>
              <a:buChar char=""/>
              <a:tabLst>
                <a:tab pos="403860" algn="l"/>
                <a:tab pos="404495" algn="l"/>
              </a:tabLst>
            </a:pPr>
            <a:r>
              <a:rPr lang="en-US" spc="-5" dirty="0" smtClean="0"/>
              <a:t>Expect the</a:t>
            </a:r>
            <a:r>
              <a:rPr lang="en-US" dirty="0" smtClean="0"/>
              <a:t> </a:t>
            </a:r>
            <a:r>
              <a:rPr lang="en-US" spc="-5" dirty="0" smtClean="0"/>
              <a:t>unexpected.</a:t>
            </a:r>
          </a:p>
          <a:p>
            <a:pPr marL="404495" indent="-365760">
              <a:spcBef>
                <a:spcPts val="1680"/>
              </a:spcBef>
              <a:buSzPct val="108928"/>
              <a:buFont typeface="Wingdings"/>
              <a:buChar char=""/>
              <a:tabLst>
                <a:tab pos="403860" algn="l"/>
                <a:tab pos="404495" algn="l"/>
              </a:tabLst>
            </a:pPr>
            <a:r>
              <a:rPr lang="en-US" spc="-5" dirty="0" smtClean="0"/>
              <a:t>Be aware of your</a:t>
            </a:r>
            <a:r>
              <a:rPr lang="en-US" spc="50" dirty="0" smtClean="0"/>
              <a:t> </a:t>
            </a:r>
            <a:r>
              <a:rPr lang="en-US" spc="-5" dirty="0" smtClean="0"/>
              <a:t>reactions.</a:t>
            </a:r>
          </a:p>
          <a:p>
            <a:pPr marL="404495" indent="-365760">
              <a:spcBef>
                <a:spcPts val="1680"/>
              </a:spcBef>
              <a:buSzPct val="108928"/>
              <a:buFont typeface="Wingdings"/>
              <a:buChar char=""/>
              <a:tabLst>
                <a:tab pos="403860" algn="l"/>
                <a:tab pos="404495" algn="l"/>
              </a:tabLst>
            </a:pPr>
            <a:r>
              <a:rPr lang="en-US" spc="-5" dirty="0" smtClean="0"/>
              <a:t>Don’t make</a:t>
            </a:r>
            <a:r>
              <a:rPr lang="en-US" spc="-35" dirty="0" smtClean="0"/>
              <a:t> </a:t>
            </a:r>
            <a:r>
              <a:rPr lang="en-US" spc="-5" dirty="0" smtClean="0"/>
              <a:t>assumptions.</a:t>
            </a:r>
          </a:p>
          <a:p>
            <a:pPr marL="404495" indent="-365760">
              <a:spcBef>
                <a:spcPts val="1675"/>
              </a:spcBef>
              <a:buSzPct val="108928"/>
              <a:buFont typeface="Wingdings"/>
              <a:buChar char=""/>
              <a:tabLst>
                <a:tab pos="403860" algn="l"/>
                <a:tab pos="404495" algn="l"/>
              </a:tabLst>
            </a:pPr>
            <a:r>
              <a:rPr lang="en-US" spc="-5" dirty="0" smtClean="0"/>
              <a:t>Be ready to listen and talk openly with your</a:t>
            </a:r>
            <a:r>
              <a:rPr lang="en-US" spc="165" dirty="0" smtClean="0"/>
              <a:t> </a:t>
            </a:r>
            <a:r>
              <a:rPr lang="en-US" spc="-5" dirty="0" smtClean="0"/>
              <a:t>child, rather than avoiding the</a:t>
            </a:r>
            <a:r>
              <a:rPr lang="en-US" spc="50" dirty="0" smtClean="0"/>
              <a:t> </a:t>
            </a:r>
            <a:r>
              <a:rPr lang="en-US" spc="-5" dirty="0" smtClean="0"/>
              <a:t>topic.</a:t>
            </a:r>
            <a:endParaRPr lang="en-US" spc="-5" dirty="0"/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721539" y="598774"/>
            <a:ext cx="7621423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40" dirty="0" smtClean="0">
                <a:solidFill>
                  <a:srgbClr val="FFFF00"/>
                </a:solidFill>
              </a:rPr>
              <a:t>Talking </a:t>
            </a:r>
            <a:r>
              <a:rPr lang="en-US" spc="-5" dirty="0" smtClean="0">
                <a:solidFill>
                  <a:srgbClr val="FFFF00"/>
                </a:solidFill>
              </a:rPr>
              <a:t>About</a:t>
            </a:r>
            <a:r>
              <a:rPr lang="en-US" spc="-150" dirty="0" smtClean="0">
                <a:solidFill>
                  <a:srgbClr val="FFFF00"/>
                </a:solidFill>
              </a:rPr>
              <a:t> </a:t>
            </a:r>
            <a:r>
              <a:rPr lang="en-US" spc="-35" dirty="0" smtClean="0">
                <a:solidFill>
                  <a:srgbClr val="FFFF00"/>
                </a:solidFill>
              </a:rPr>
              <a:t>Trauma</a:t>
            </a:r>
            <a:endParaRPr lang="en-US" spc="-35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68865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7626" y="1770862"/>
            <a:ext cx="7910830" cy="2952115"/>
          </a:xfrm>
          <a:prstGeom prst="rect">
            <a:avLst/>
          </a:prstGeom>
        </p:spPr>
        <p:txBody>
          <a:bodyPr vert="horz" wrap="square" lIns="0" tIns="172720" rIns="0" bIns="0" rtlCol="0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1360"/>
              </a:spcBef>
              <a:buSzPct val="108928"/>
              <a:buFont typeface="Wingdings"/>
              <a:buChar char=""/>
              <a:tabLst>
                <a:tab pos="377825" algn="l"/>
                <a:tab pos="37846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Stop what you are doing and make eye</a:t>
            </a:r>
            <a:r>
              <a:rPr sz="2800" spc="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contact.</a:t>
            </a:r>
            <a:endParaRPr sz="2800">
              <a:latin typeface="Arial"/>
              <a:cs typeface="Arial"/>
            </a:endParaRPr>
          </a:p>
          <a:p>
            <a:pPr marL="378460" indent="-365760">
              <a:lnSpc>
                <a:spcPct val="100000"/>
              </a:lnSpc>
              <a:spcBef>
                <a:spcPts val="1680"/>
              </a:spcBef>
              <a:buSzPct val="108928"/>
              <a:buFont typeface="Wingdings"/>
              <a:buChar char=""/>
              <a:tabLst>
                <a:tab pos="377825" algn="l"/>
                <a:tab pos="37846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Listen</a:t>
            </a:r>
            <a:r>
              <a:rPr sz="2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quietly.</a:t>
            </a:r>
            <a:endParaRPr sz="2800">
              <a:latin typeface="Arial"/>
              <a:cs typeface="Arial"/>
            </a:endParaRPr>
          </a:p>
          <a:p>
            <a:pPr marL="378460" marR="123825" indent="-365760">
              <a:lnSpc>
                <a:spcPct val="100000"/>
              </a:lnSpc>
              <a:spcBef>
                <a:spcPts val="1680"/>
              </a:spcBef>
              <a:buSzPct val="108928"/>
              <a:buFont typeface="Wingdings"/>
              <a:buChar char=""/>
              <a:tabLst>
                <a:tab pos="377825" algn="l"/>
                <a:tab pos="37846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Provide simple, encouraging remarks in a calm  tone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8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voice.</a:t>
            </a:r>
            <a:endParaRPr sz="2800">
              <a:latin typeface="Arial"/>
              <a:cs typeface="Arial"/>
            </a:endParaRPr>
          </a:p>
          <a:p>
            <a:pPr marL="378460" indent="-365760">
              <a:lnSpc>
                <a:spcPct val="100000"/>
              </a:lnSpc>
              <a:spcBef>
                <a:spcPts val="1680"/>
              </a:spcBef>
              <a:buSzPct val="109259"/>
              <a:buFont typeface="Wingdings"/>
              <a:buChar char=""/>
              <a:tabLst>
                <a:tab pos="377825" algn="l"/>
                <a:tab pos="37846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Avoid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“shutting down” the</a:t>
            </a:r>
            <a:r>
              <a:rPr sz="27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child.</a:t>
            </a:r>
            <a:endParaRPr sz="27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303376" y="539623"/>
            <a:ext cx="8307224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40" dirty="0" smtClean="0">
                <a:solidFill>
                  <a:srgbClr val="FFFF00"/>
                </a:solidFill>
              </a:rPr>
              <a:t>Talking </a:t>
            </a:r>
            <a:r>
              <a:rPr lang="en-US" spc="-5" dirty="0" smtClean="0">
                <a:solidFill>
                  <a:srgbClr val="FFFF00"/>
                </a:solidFill>
              </a:rPr>
              <a:t>About </a:t>
            </a:r>
            <a:r>
              <a:rPr lang="en-US" spc="-35" dirty="0" smtClean="0">
                <a:solidFill>
                  <a:srgbClr val="FFFF00"/>
                </a:solidFill>
              </a:rPr>
              <a:t>Trauma</a:t>
            </a:r>
            <a:r>
              <a:rPr lang="en-US" spc="-80" dirty="0" smtClean="0">
                <a:solidFill>
                  <a:srgbClr val="FFFF00"/>
                </a:solidFill>
              </a:rPr>
              <a:t> </a:t>
            </a:r>
            <a:r>
              <a:rPr lang="en-US" sz="2400" i="1" spc="-5" dirty="0" smtClean="0">
                <a:solidFill>
                  <a:srgbClr val="FFFF00"/>
                </a:solidFill>
                <a:latin typeface="Arial"/>
                <a:cs typeface="Arial"/>
              </a:rPr>
              <a:t>(Continued)</a:t>
            </a:r>
            <a:endParaRPr lang="en-US" sz="2400" dirty="0">
              <a:solidFill>
                <a:srgbClr val="FFFF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84279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57022" y="545973"/>
            <a:ext cx="7720178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Building New</a:t>
            </a:r>
            <a:r>
              <a:rPr lang="en-US" spc="-30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Connections</a:t>
            </a:r>
            <a:endParaRPr lang="en-US" spc="-5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6290" y="1537208"/>
            <a:ext cx="7743825" cy="37420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997585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E700"/>
                </a:solidFill>
                <a:latin typeface="Arial"/>
                <a:cs typeface="Arial"/>
              </a:rPr>
              <a:t>Build connections across the disruptions in  your </a:t>
            </a:r>
            <a:r>
              <a:rPr sz="2800" spc="-15" dirty="0">
                <a:solidFill>
                  <a:srgbClr val="FFE700"/>
                </a:solidFill>
                <a:latin typeface="Arial"/>
                <a:cs typeface="Arial"/>
              </a:rPr>
              <a:t>child’s</a:t>
            </a:r>
            <a:r>
              <a:rPr sz="2800" spc="-30" dirty="0">
                <a:solidFill>
                  <a:srgbClr val="FFE700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E700"/>
                </a:solidFill>
                <a:latin typeface="Arial"/>
                <a:cs typeface="Arial"/>
              </a:rPr>
              <a:t>life:</a:t>
            </a:r>
            <a:endParaRPr sz="2800">
              <a:latin typeface="Arial"/>
              <a:cs typeface="Arial"/>
            </a:endParaRPr>
          </a:p>
          <a:p>
            <a:pPr marL="548640" indent="-362585">
              <a:lnSpc>
                <a:spcPct val="100000"/>
              </a:lnSpc>
              <a:spcBef>
                <a:spcPts val="2380"/>
              </a:spcBef>
              <a:buSzPct val="108928"/>
              <a:buFont typeface="Wingdings"/>
              <a:buChar char=""/>
              <a:tabLst>
                <a:tab pos="548640" algn="l"/>
                <a:tab pos="549275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Document positive events and</a:t>
            </a:r>
            <a:r>
              <a:rPr sz="2800" spc="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experiences</a:t>
            </a:r>
            <a:endParaRPr sz="2800">
              <a:latin typeface="Arial"/>
              <a:cs typeface="Arial"/>
            </a:endParaRPr>
          </a:p>
          <a:p>
            <a:pPr marL="548640">
              <a:lnSpc>
                <a:spcPct val="100000"/>
              </a:lnSpc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(photos, scrapbooks, journals,</a:t>
            </a:r>
            <a:r>
              <a:rPr sz="2800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etc.).</a:t>
            </a:r>
            <a:endParaRPr sz="2800">
              <a:latin typeface="Arial"/>
              <a:cs typeface="Arial"/>
            </a:endParaRPr>
          </a:p>
          <a:p>
            <a:pPr marL="548640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548640" algn="l"/>
                <a:tab pos="549275" algn="l"/>
              </a:tabLst>
            </a:pP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Help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“reconstruct” past</a:t>
            </a:r>
            <a:r>
              <a:rPr sz="28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experiences.</a:t>
            </a:r>
            <a:endParaRPr sz="2800">
              <a:latin typeface="Arial"/>
              <a:cs typeface="Arial"/>
            </a:endParaRPr>
          </a:p>
          <a:p>
            <a:pPr marL="548640" marR="5080" indent="-362585">
              <a:lnSpc>
                <a:spcPct val="100000"/>
              </a:lnSpc>
              <a:spcBef>
                <a:spcPts val="1675"/>
              </a:spcBef>
              <a:buSzPct val="108928"/>
              <a:buFont typeface="Wingdings"/>
              <a:buChar char=""/>
              <a:tabLst>
                <a:tab pos="548640" algn="l"/>
                <a:tab pos="549275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Encourage your child to look forward to future  goals and</a:t>
            </a:r>
            <a:r>
              <a:rPr sz="28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dreams.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362291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299189" y="353923"/>
            <a:ext cx="7840706" cy="57663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3670"/>
              </a:lnSpc>
              <a:spcBef>
                <a:spcPts val="560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Know </a:t>
            </a:r>
            <a:r>
              <a:rPr lang="en-US" spc="-65" dirty="0" smtClean="0">
                <a:solidFill>
                  <a:srgbClr val="FFFF00"/>
                </a:solidFill>
              </a:rPr>
              <a:t>Your </a:t>
            </a:r>
            <a:r>
              <a:rPr lang="en-US" spc="-20" dirty="0" smtClean="0">
                <a:solidFill>
                  <a:srgbClr val="FFFF00"/>
                </a:solidFill>
              </a:rPr>
              <a:t>Child’s</a:t>
            </a:r>
            <a:r>
              <a:rPr lang="en-US" spc="-90" dirty="0" smtClean="0">
                <a:solidFill>
                  <a:srgbClr val="FFFF00"/>
                </a:solidFill>
              </a:rPr>
              <a:t> </a:t>
            </a:r>
            <a:r>
              <a:rPr lang="en-US" spc="-70" dirty="0" smtClean="0">
                <a:solidFill>
                  <a:srgbClr val="FFFF00"/>
                </a:solidFill>
              </a:rPr>
              <a:t>Team</a:t>
            </a:r>
            <a:endParaRPr lang="en-US" spc="-10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94131" y="6297612"/>
            <a:ext cx="440856" cy="45719"/>
          </a:xfrm>
          <a:custGeom>
            <a:avLst/>
            <a:gdLst/>
            <a:ahLst/>
            <a:cxnLst/>
            <a:rect l="l" t="t" r="r" b="b"/>
            <a:pathLst>
              <a:path w="668020">
                <a:moveTo>
                  <a:pt x="0" y="0"/>
                </a:moveTo>
                <a:lnTo>
                  <a:pt x="667868" y="0"/>
                </a:lnTo>
              </a:path>
            </a:pathLst>
          </a:custGeom>
          <a:ln w="50800">
            <a:solidFill>
              <a:srgbClr val="66C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7367" y="6181284"/>
            <a:ext cx="26968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66"/>
                </a:solidFill>
                <a:latin typeface="Arial"/>
                <a:cs typeface="Arial"/>
              </a:rPr>
              <a:t>Strong, </a:t>
            </a:r>
            <a:r>
              <a:rPr sz="1600" b="1" spc="-10" dirty="0">
                <a:solidFill>
                  <a:srgbClr val="FFFF66"/>
                </a:solidFill>
                <a:latin typeface="Arial"/>
                <a:cs typeface="Arial"/>
              </a:rPr>
              <a:t>positive</a:t>
            </a:r>
            <a:r>
              <a:rPr sz="1600" b="1" spc="35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66"/>
                </a:solidFill>
                <a:latin typeface="Arial"/>
                <a:cs typeface="Arial"/>
              </a:rPr>
              <a:t>connection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305142" y="6348413"/>
            <a:ext cx="914400" cy="0"/>
          </a:xfrm>
          <a:custGeom>
            <a:avLst/>
            <a:gdLst/>
            <a:ahLst/>
            <a:cxnLst/>
            <a:rect l="l" t="t" r="r" b="b"/>
            <a:pathLst>
              <a:path w="914400">
                <a:moveTo>
                  <a:pt x="0" y="0"/>
                </a:moveTo>
                <a:lnTo>
                  <a:pt x="914400" y="0"/>
                </a:lnTo>
              </a:path>
            </a:pathLst>
          </a:custGeom>
          <a:ln w="25400">
            <a:solidFill>
              <a:srgbClr val="FFFFF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157662" y="6213793"/>
            <a:ext cx="16865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FFFF66"/>
                </a:solidFill>
                <a:latin typeface="Arial"/>
                <a:cs typeface="Arial"/>
              </a:rPr>
              <a:t>Weak</a:t>
            </a:r>
            <a:r>
              <a:rPr sz="1600" b="1" spc="-105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66"/>
                </a:solidFill>
                <a:latin typeface="Arial"/>
                <a:cs typeface="Arial"/>
              </a:rPr>
              <a:t>connection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848349" y="6385974"/>
            <a:ext cx="786130" cy="0"/>
          </a:xfrm>
          <a:custGeom>
            <a:avLst/>
            <a:gdLst/>
            <a:ahLst/>
            <a:cxnLst/>
            <a:rect l="l" t="t" r="r" b="b"/>
            <a:pathLst>
              <a:path w="786129">
                <a:moveTo>
                  <a:pt x="0" y="0"/>
                </a:moveTo>
                <a:lnTo>
                  <a:pt x="785812" y="0"/>
                </a:lnTo>
              </a:path>
            </a:pathLst>
          </a:custGeom>
          <a:ln w="76200">
            <a:solidFill>
              <a:srgbClr val="FFCC66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646864" y="6251354"/>
            <a:ext cx="20294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66"/>
                </a:solidFill>
                <a:latin typeface="Arial"/>
                <a:cs typeface="Arial"/>
              </a:rPr>
              <a:t>Stressful</a:t>
            </a:r>
            <a:r>
              <a:rPr sz="1600" b="1" spc="-30" dirty="0">
                <a:solidFill>
                  <a:srgbClr val="FFFF6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66"/>
                </a:solidFill>
                <a:latin typeface="Arial"/>
                <a:cs typeface="Arial"/>
              </a:rPr>
              <a:t>connection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859212" y="2922588"/>
            <a:ext cx="2063750" cy="1517650"/>
          </a:xfrm>
          <a:custGeom>
            <a:avLst/>
            <a:gdLst/>
            <a:ahLst/>
            <a:cxnLst/>
            <a:rect l="l" t="t" r="r" b="b"/>
            <a:pathLst>
              <a:path w="2063750" h="1517650">
                <a:moveTo>
                  <a:pt x="1031875" y="0"/>
                </a:moveTo>
                <a:lnTo>
                  <a:pt x="977073" y="1051"/>
                </a:lnTo>
                <a:lnTo>
                  <a:pt x="923016" y="4172"/>
                </a:lnTo>
                <a:lnTo>
                  <a:pt x="869776" y="9309"/>
                </a:lnTo>
                <a:lnTo>
                  <a:pt x="817423" y="16409"/>
                </a:lnTo>
                <a:lnTo>
                  <a:pt x="766029" y="25421"/>
                </a:lnTo>
                <a:lnTo>
                  <a:pt x="715666" y="36292"/>
                </a:lnTo>
                <a:lnTo>
                  <a:pt x="666404" y="48970"/>
                </a:lnTo>
                <a:lnTo>
                  <a:pt x="618314" y="63401"/>
                </a:lnTo>
                <a:lnTo>
                  <a:pt x="571470" y="79534"/>
                </a:lnTo>
                <a:lnTo>
                  <a:pt x="525940" y="97317"/>
                </a:lnTo>
                <a:lnTo>
                  <a:pt x="481797" y="116696"/>
                </a:lnTo>
                <a:lnTo>
                  <a:pt x="439113" y="137619"/>
                </a:lnTo>
                <a:lnTo>
                  <a:pt x="397958" y="160034"/>
                </a:lnTo>
                <a:lnTo>
                  <a:pt x="358403" y="183888"/>
                </a:lnTo>
                <a:lnTo>
                  <a:pt x="320521" y="209130"/>
                </a:lnTo>
                <a:lnTo>
                  <a:pt x="284382" y="235706"/>
                </a:lnTo>
                <a:lnTo>
                  <a:pt x="250058" y="263564"/>
                </a:lnTo>
                <a:lnTo>
                  <a:pt x="217620" y="292651"/>
                </a:lnTo>
                <a:lnTo>
                  <a:pt x="187139" y="322916"/>
                </a:lnTo>
                <a:lnTo>
                  <a:pt x="158687" y="354306"/>
                </a:lnTo>
                <a:lnTo>
                  <a:pt x="132335" y="386768"/>
                </a:lnTo>
                <a:lnTo>
                  <a:pt x="108154" y="420249"/>
                </a:lnTo>
                <a:lnTo>
                  <a:pt x="86215" y="454698"/>
                </a:lnTo>
                <a:lnTo>
                  <a:pt x="66591" y="490062"/>
                </a:lnTo>
                <a:lnTo>
                  <a:pt x="49352" y="526289"/>
                </a:lnTo>
                <a:lnTo>
                  <a:pt x="34569" y="563326"/>
                </a:lnTo>
                <a:lnTo>
                  <a:pt x="22314" y="601120"/>
                </a:lnTo>
                <a:lnTo>
                  <a:pt x="12658" y="639619"/>
                </a:lnTo>
                <a:lnTo>
                  <a:pt x="5673" y="678772"/>
                </a:lnTo>
                <a:lnTo>
                  <a:pt x="1430" y="718524"/>
                </a:lnTo>
                <a:lnTo>
                  <a:pt x="0" y="758825"/>
                </a:lnTo>
                <a:lnTo>
                  <a:pt x="1430" y="799125"/>
                </a:lnTo>
                <a:lnTo>
                  <a:pt x="5673" y="838877"/>
                </a:lnTo>
                <a:lnTo>
                  <a:pt x="12658" y="878030"/>
                </a:lnTo>
                <a:lnTo>
                  <a:pt x="22314" y="916529"/>
                </a:lnTo>
                <a:lnTo>
                  <a:pt x="34569" y="954323"/>
                </a:lnTo>
                <a:lnTo>
                  <a:pt x="49352" y="991360"/>
                </a:lnTo>
                <a:lnTo>
                  <a:pt x="66591" y="1027587"/>
                </a:lnTo>
                <a:lnTo>
                  <a:pt x="86215" y="1062951"/>
                </a:lnTo>
                <a:lnTo>
                  <a:pt x="108154" y="1097400"/>
                </a:lnTo>
                <a:lnTo>
                  <a:pt x="132335" y="1130881"/>
                </a:lnTo>
                <a:lnTo>
                  <a:pt x="158687" y="1163343"/>
                </a:lnTo>
                <a:lnTo>
                  <a:pt x="187139" y="1194733"/>
                </a:lnTo>
                <a:lnTo>
                  <a:pt x="217620" y="1224998"/>
                </a:lnTo>
                <a:lnTo>
                  <a:pt x="250058" y="1254085"/>
                </a:lnTo>
                <a:lnTo>
                  <a:pt x="284382" y="1281943"/>
                </a:lnTo>
                <a:lnTo>
                  <a:pt x="320521" y="1308519"/>
                </a:lnTo>
                <a:lnTo>
                  <a:pt x="358403" y="1333761"/>
                </a:lnTo>
                <a:lnTo>
                  <a:pt x="397958" y="1357615"/>
                </a:lnTo>
                <a:lnTo>
                  <a:pt x="439113" y="1380030"/>
                </a:lnTo>
                <a:lnTo>
                  <a:pt x="481797" y="1400953"/>
                </a:lnTo>
                <a:lnTo>
                  <a:pt x="525940" y="1420332"/>
                </a:lnTo>
                <a:lnTo>
                  <a:pt x="571470" y="1438115"/>
                </a:lnTo>
                <a:lnTo>
                  <a:pt x="618314" y="1454248"/>
                </a:lnTo>
                <a:lnTo>
                  <a:pt x="666404" y="1468679"/>
                </a:lnTo>
                <a:lnTo>
                  <a:pt x="715666" y="1481357"/>
                </a:lnTo>
                <a:lnTo>
                  <a:pt x="766029" y="1492228"/>
                </a:lnTo>
                <a:lnTo>
                  <a:pt x="817423" y="1501240"/>
                </a:lnTo>
                <a:lnTo>
                  <a:pt x="869776" y="1508340"/>
                </a:lnTo>
                <a:lnTo>
                  <a:pt x="923016" y="1513477"/>
                </a:lnTo>
                <a:lnTo>
                  <a:pt x="977073" y="1516598"/>
                </a:lnTo>
                <a:lnTo>
                  <a:pt x="1031875" y="1517650"/>
                </a:lnTo>
                <a:lnTo>
                  <a:pt x="1086676" y="1516598"/>
                </a:lnTo>
                <a:lnTo>
                  <a:pt x="1140733" y="1513477"/>
                </a:lnTo>
                <a:lnTo>
                  <a:pt x="1193973" y="1508340"/>
                </a:lnTo>
                <a:lnTo>
                  <a:pt x="1246326" y="1501240"/>
                </a:lnTo>
                <a:lnTo>
                  <a:pt x="1297720" y="1492228"/>
                </a:lnTo>
                <a:lnTo>
                  <a:pt x="1348083" y="1481357"/>
                </a:lnTo>
                <a:lnTo>
                  <a:pt x="1397345" y="1468679"/>
                </a:lnTo>
                <a:lnTo>
                  <a:pt x="1445435" y="1454248"/>
                </a:lnTo>
                <a:lnTo>
                  <a:pt x="1492279" y="1438115"/>
                </a:lnTo>
                <a:lnTo>
                  <a:pt x="1537809" y="1420332"/>
                </a:lnTo>
                <a:lnTo>
                  <a:pt x="1581952" y="1400953"/>
                </a:lnTo>
                <a:lnTo>
                  <a:pt x="1624636" y="1380030"/>
                </a:lnTo>
                <a:lnTo>
                  <a:pt x="1665791" y="1357615"/>
                </a:lnTo>
                <a:lnTo>
                  <a:pt x="1705346" y="1333761"/>
                </a:lnTo>
                <a:lnTo>
                  <a:pt x="1743228" y="1308519"/>
                </a:lnTo>
                <a:lnTo>
                  <a:pt x="1779367" y="1281943"/>
                </a:lnTo>
                <a:lnTo>
                  <a:pt x="1813691" y="1254085"/>
                </a:lnTo>
                <a:lnTo>
                  <a:pt x="1846129" y="1224998"/>
                </a:lnTo>
                <a:lnTo>
                  <a:pt x="1876610" y="1194733"/>
                </a:lnTo>
                <a:lnTo>
                  <a:pt x="1905062" y="1163343"/>
                </a:lnTo>
                <a:lnTo>
                  <a:pt x="1931414" y="1130881"/>
                </a:lnTo>
                <a:lnTo>
                  <a:pt x="1955595" y="1097400"/>
                </a:lnTo>
                <a:lnTo>
                  <a:pt x="1977534" y="1062951"/>
                </a:lnTo>
                <a:lnTo>
                  <a:pt x="1997158" y="1027587"/>
                </a:lnTo>
                <a:lnTo>
                  <a:pt x="2014397" y="991360"/>
                </a:lnTo>
                <a:lnTo>
                  <a:pt x="2029180" y="954323"/>
                </a:lnTo>
                <a:lnTo>
                  <a:pt x="2041435" y="916529"/>
                </a:lnTo>
                <a:lnTo>
                  <a:pt x="2051091" y="878030"/>
                </a:lnTo>
                <a:lnTo>
                  <a:pt x="2058076" y="838877"/>
                </a:lnTo>
                <a:lnTo>
                  <a:pt x="2062319" y="799125"/>
                </a:lnTo>
                <a:lnTo>
                  <a:pt x="2063750" y="758825"/>
                </a:lnTo>
                <a:lnTo>
                  <a:pt x="2062319" y="718524"/>
                </a:lnTo>
                <a:lnTo>
                  <a:pt x="2058076" y="678772"/>
                </a:lnTo>
                <a:lnTo>
                  <a:pt x="2051091" y="639619"/>
                </a:lnTo>
                <a:lnTo>
                  <a:pt x="2041435" y="601120"/>
                </a:lnTo>
                <a:lnTo>
                  <a:pt x="2029180" y="563326"/>
                </a:lnTo>
                <a:lnTo>
                  <a:pt x="2014397" y="526289"/>
                </a:lnTo>
                <a:lnTo>
                  <a:pt x="1997158" y="490062"/>
                </a:lnTo>
                <a:lnTo>
                  <a:pt x="1977534" y="454698"/>
                </a:lnTo>
                <a:lnTo>
                  <a:pt x="1955595" y="420249"/>
                </a:lnTo>
                <a:lnTo>
                  <a:pt x="1931414" y="386768"/>
                </a:lnTo>
                <a:lnTo>
                  <a:pt x="1905062" y="354306"/>
                </a:lnTo>
                <a:lnTo>
                  <a:pt x="1876610" y="322916"/>
                </a:lnTo>
                <a:lnTo>
                  <a:pt x="1846129" y="292651"/>
                </a:lnTo>
                <a:lnTo>
                  <a:pt x="1813691" y="263564"/>
                </a:lnTo>
                <a:lnTo>
                  <a:pt x="1779367" y="235706"/>
                </a:lnTo>
                <a:lnTo>
                  <a:pt x="1743228" y="209130"/>
                </a:lnTo>
                <a:lnTo>
                  <a:pt x="1705346" y="183888"/>
                </a:lnTo>
                <a:lnTo>
                  <a:pt x="1665791" y="160034"/>
                </a:lnTo>
                <a:lnTo>
                  <a:pt x="1624636" y="137619"/>
                </a:lnTo>
                <a:lnTo>
                  <a:pt x="1581952" y="116696"/>
                </a:lnTo>
                <a:lnTo>
                  <a:pt x="1537809" y="97317"/>
                </a:lnTo>
                <a:lnTo>
                  <a:pt x="1492279" y="79534"/>
                </a:lnTo>
                <a:lnTo>
                  <a:pt x="1445435" y="63401"/>
                </a:lnTo>
                <a:lnTo>
                  <a:pt x="1397345" y="48970"/>
                </a:lnTo>
                <a:lnTo>
                  <a:pt x="1348083" y="36292"/>
                </a:lnTo>
                <a:lnTo>
                  <a:pt x="1297720" y="25421"/>
                </a:lnTo>
                <a:lnTo>
                  <a:pt x="1246326" y="16409"/>
                </a:lnTo>
                <a:lnTo>
                  <a:pt x="1193973" y="9309"/>
                </a:lnTo>
                <a:lnTo>
                  <a:pt x="1140733" y="4172"/>
                </a:lnTo>
                <a:lnTo>
                  <a:pt x="1086676" y="1051"/>
                </a:lnTo>
                <a:lnTo>
                  <a:pt x="1031875" y="0"/>
                </a:lnTo>
                <a:close/>
              </a:path>
            </a:pathLst>
          </a:custGeom>
          <a:solidFill>
            <a:srgbClr val="33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859212" y="2922588"/>
            <a:ext cx="2063750" cy="1517650"/>
          </a:xfrm>
          <a:custGeom>
            <a:avLst/>
            <a:gdLst/>
            <a:ahLst/>
            <a:cxnLst/>
            <a:rect l="l" t="t" r="r" b="b"/>
            <a:pathLst>
              <a:path w="2063750" h="1517650">
                <a:moveTo>
                  <a:pt x="0" y="758825"/>
                </a:moveTo>
                <a:lnTo>
                  <a:pt x="1430" y="718524"/>
                </a:lnTo>
                <a:lnTo>
                  <a:pt x="5673" y="678772"/>
                </a:lnTo>
                <a:lnTo>
                  <a:pt x="12658" y="639619"/>
                </a:lnTo>
                <a:lnTo>
                  <a:pt x="22314" y="601120"/>
                </a:lnTo>
                <a:lnTo>
                  <a:pt x="34569" y="563326"/>
                </a:lnTo>
                <a:lnTo>
                  <a:pt x="49352" y="526289"/>
                </a:lnTo>
                <a:lnTo>
                  <a:pt x="66591" y="490062"/>
                </a:lnTo>
                <a:lnTo>
                  <a:pt x="86215" y="454698"/>
                </a:lnTo>
                <a:lnTo>
                  <a:pt x="108154" y="420249"/>
                </a:lnTo>
                <a:lnTo>
                  <a:pt x="132335" y="386768"/>
                </a:lnTo>
                <a:lnTo>
                  <a:pt x="158687" y="354306"/>
                </a:lnTo>
                <a:lnTo>
                  <a:pt x="187139" y="322916"/>
                </a:lnTo>
                <a:lnTo>
                  <a:pt x="217620" y="292651"/>
                </a:lnTo>
                <a:lnTo>
                  <a:pt x="250058" y="263564"/>
                </a:lnTo>
                <a:lnTo>
                  <a:pt x="284382" y="235706"/>
                </a:lnTo>
                <a:lnTo>
                  <a:pt x="320521" y="209130"/>
                </a:lnTo>
                <a:lnTo>
                  <a:pt x="358403" y="183888"/>
                </a:lnTo>
                <a:lnTo>
                  <a:pt x="397958" y="160034"/>
                </a:lnTo>
                <a:lnTo>
                  <a:pt x="439113" y="137619"/>
                </a:lnTo>
                <a:lnTo>
                  <a:pt x="481797" y="116696"/>
                </a:lnTo>
                <a:lnTo>
                  <a:pt x="525940" y="97317"/>
                </a:lnTo>
                <a:lnTo>
                  <a:pt x="571470" y="79534"/>
                </a:lnTo>
                <a:lnTo>
                  <a:pt x="618314" y="63401"/>
                </a:lnTo>
                <a:lnTo>
                  <a:pt x="666404" y="48970"/>
                </a:lnTo>
                <a:lnTo>
                  <a:pt x="715666" y="36292"/>
                </a:lnTo>
                <a:lnTo>
                  <a:pt x="766029" y="25421"/>
                </a:lnTo>
                <a:lnTo>
                  <a:pt x="817423" y="16409"/>
                </a:lnTo>
                <a:lnTo>
                  <a:pt x="869776" y="9309"/>
                </a:lnTo>
                <a:lnTo>
                  <a:pt x="923016" y="4172"/>
                </a:lnTo>
                <a:lnTo>
                  <a:pt x="977073" y="1051"/>
                </a:lnTo>
                <a:lnTo>
                  <a:pt x="1031875" y="0"/>
                </a:lnTo>
                <a:lnTo>
                  <a:pt x="1086676" y="1051"/>
                </a:lnTo>
                <a:lnTo>
                  <a:pt x="1140733" y="4172"/>
                </a:lnTo>
                <a:lnTo>
                  <a:pt x="1193973" y="9309"/>
                </a:lnTo>
                <a:lnTo>
                  <a:pt x="1246326" y="16409"/>
                </a:lnTo>
                <a:lnTo>
                  <a:pt x="1297720" y="25421"/>
                </a:lnTo>
                <a:lnTo>
                  <a:pt x="1348083" y="36292"/>
                </a:lnTo>
                <a:lnTo>
                  <a:pt x="1397345" y="48970"/>
                </a:lnTo>
                <a:lnTo>
                  <a:pt x="1445435" y="63401"/>
                </a:lnTo>
                <a:lnTo>
                  <a:pt x="1492279" y="79534"/>
                </a:lnTo>
                <a:lnTo>
                  <a:pt x="1537809" y="97317"/>
                </a:lnTo>
                <a:lnTo>
                  <a:pt x="1581952" y="116696"/>
                </a:lnTo>
                <a:lnTo>
                  <a:pt x="1624636" y="137619"/>
                </a:lnTo>
                <a:lnTo>
                  <a:pt x="1665791" y="160034"/>
                </a:lnTo>
                <a:lnTo>
                  <a:pt x="1705346" y="183888"/>
                </a:lnTo>
                <a:lnTo>
                  <a:pt x="1743228" y="209130"/>
                </a:lnTo>
                <a:lnTo>
                  <a:pt x="1779367" y="235706"/>
                </a:lnTo>
                <a:lnTo>
                  <a:pt x="1813691" y="263564"/>
                </a:lnTo>
                <a:lnTo>
                  <a:pt x="1846129" y="292651"/>
                </a:lnTo>
                <a:lnTo>
                  <a:pt x="1876610" y="322916"/>
                </a:lnTo>
                <a:lnTo>
                  <a:pt x="1905062" y="354306"/>
                </a:lnTo>
                <a:lnTo>
                  <a:pt x="1931414" y="386768"/>
                </a:lnTo>
                <a:lnTo>
                  <a:pt x="1955595" y="420249"/>
                </a:lnTo>
                <a:lnTo>
                  <a:pt x="1977534" y="454698"/>
                </a:lnTo>
                <a:lnTo>
                  <a:pt x="1997158" y="490062"/>
                </a:lnTo>
                <a:lnTo>
                  <a:pt x="2014397" y="526289"/>
                </a:lnTo>
                <a:lnTo>
                  <a:pt x="2029180" y="563326"/>
                </a:lnTo>
                <a:lnTo>
                  <a:pt x="2041435" y="601120"/>
                </a:lnTo>
                <a:lnTo>
                  <a:pt x="2051091" y="639619"/>
                </a:lnTo>
                <a:lnTo>
                  <a:pt x="2058076" y="678772"/>
                </a:lnTo>
                <a:lnTo>
                  <a:pt x="2062319" y="718524"/>
                </a:lnTo>
                <a:lnTo>
                  <a:pt x="2063750" y="758825"/>
                </a:lnTo>
                <a:lnTo>
                  <a:pt x="2062319" y="799125"/>
                </a:lnTo>
                <a:lnTo>
                  <a:pt x="2058076" y="838877"/>
                </a:lnTo>
                <a:lnTo>
                  <a:pt x="2051091" y="878030"/>
                </a:lnTo>
                <a:lnTo>
                  <a:pt x="2041435" y="916529"/>
                </a:lnTo>
                <a:lnTo>
                  <a:pt x="2029180" y="954323"/>
                </a:lnTo>
                <a:lnTo>
                  <a:pt x="2014397" y="991360"/>
                </a:lnTo>
                <a:lnTo>
                  <a:pt x="1997158" y="1027587"/>
                </a:lnTo>
                <a:lnTo>
                  <a:pt x="1977534" y="1062951"/>
                </a:lnTo>
                <a:lnTo>
                  <a:pt x="1955595" y="1097400"/>
                </a:lnTo>
                <a:lnTo>
                  <a:pt x="1931414" y="1130881"/>
                </a:lnTo>
                <a:lnTo>
                  <a:pt x="1905062" y="1163343"/>
                </a:lnTo>
                <a:lnTo>
                  <a:pt x="1876610" y="1194733"/>
                </a:lnTo>
                <a:lnTo>
                  <a:pt x="1846129" y="1224998"/>
                </a:lnTo>
                <a:lnTo>
                  <a:pt x="1813691" y="1254085"/>
                </a:lnTo>
                <a:lnTo>
                  <a:pt x="1779367" y="1281943"/>
                </a:lnTo>
                <a:lnTo>
                  <a:pt x="1743228" y="1308519"/>
                </a:lnTo>
                <a:lnTo>
                  <a:pt x="1705346" y="1333761"/>
                </a:lnTo>
                <a:lnTo>
                  <a:pt x="1665791" y="1357615"/>
                </a:lnTo>
                <a:lnTo>
                  <a:pt x="1624636" y="1380030"/>
                </a:lnTo>
                <a:lnTo>
                  <a:pt x="1581952" y="1400953"/>
                </a:lnTo>
                <a:lnTo>
                  <a:pt x="1537809" y="1420332"/>
                </a:lnTo>
                <a:lnTo>
                  <a:pt x="1492279" y="1438115"/>
                </a:lnTo>
                <a:lnTo>
                  <a:pt x="1445435" y="1454248"/>
                </a:lnTo>
                <a:lnTo>
                  <a:pt x="1397345" y="1468679"/>
                </a:lnTo>
                <a:lnTo>
                  <a:pt x="1348083" y="1481357"/>
                </a:lnTo>
                <a:lnTo>
                  <a:pt x="1297720" y="1492228"/>
                </a:lnTo>
                <a:lnTo>
                  <a:pt x="1246326" y="1501240"/>
                </a:lnTo>
                <a:lnTo>
                  <a:pt x="1193973" y="1508340"/>
                </a:lnTo>
                <a:lnTo>
                  <a:pt x="1140733" y="1513477"/>
                </a:lnTo>
                <a:lnTo>
                  <a:pt x="1086676" y="1516598"/>
                </a:lnTo>
                <a:lnTo>
                  <a:pt x="1031875" y="1517650"/>
                </a:lnTo>
                <a:lnTo>
                  <a:pt x="977073" y="1516598"/>
                </a:lnTo>
                <a:lnTo>
                  <a:pt x="923016" y="1513477"/>
                </a:lnTo>
                <a:lnTo>
                  <a:pt x="869776" y="1508340"/>
                </a:lnTo>
                <a:lnTo>
                  <a:pt x="817423" y="1501240"/>
                </a:lnTo>
                <a:lnTo>
                  <a:pt x="766029" y="1492228"/>
                </a:lnTo>
                <a:lnTo>
                  <a:pt x="715666" y="1481357"/>
                </a:lnTo>
                <a:lnTo>
                  <a:pt x="666404" y="1468679"/>
                </a:lnTo>
                <a:lnTo>
                  <a:pt x="618314" y="1454248"/>
                </a:lnTo>
                <a:lnTo>
                  <a:pt x="571470" y="1438115"/>
                </a:lnTo>
                <a:lnTo>
                  <a:pt x="525940" y="1420332"/>
                </a:lnTo>
                <a:lnTo>
                  <a:pt x="481797" y="1400953"/>
                </a:lnTo>
                <a:lnTo>
                  <a:pt x="439113" y="1380030"/>
                </a:lnTo>
                <a:lnTo>
                  <a:pt x="397958" y="1357615"/>
                </a:lnTo>
                <a:lnTo>
                  <a:pt x="358403" y="1333761"/>
                </a:lnTo>
                <a:lnTo>
                  <a:pt x="320521" y="1308519"/>
                </a:lnTo>
                <a:lnTo>
                  <a:pt x="284382" y="1281943"/>
                </a:lnTo>
                <a:lnTo>
                  <a:pt x="250058" y="1254085"/>
                </a:lnTo>
                <a:lnTo>
                  <a:pt x="217620" y="1224998"/>
                </a:lnTo>
                <a:lnTo>
                  <a:pt x="187139" y="1194733"/>
                </a:lnTo>
                <a:lnTo>
                  <a:pt x="158687" y="1163343"/>
                </a:lnTo>
                <a:lnTo>
                  <a:pt x="132335" y="1130881"/>
                </a:lnTo>
                <a:lnTo>
                  <a:pt x="108154" y="1097400"/>
                </a:lnTo>
                <a:lnTo>
                  <a:pt x="86215" y="1062951"/>
                </a:lnTo>
                <a:lnTo>
                  <a:pt x="66591" y="1027587"/>
                </a:lnTo>
                <a:lnTo>
                  <a:pt x="49352" y="991360"/>
                </a:lnTo>
                <a:lnTo>
                  <a:pt x="34569" y="954323"/>
                </a:lnTo>
                <a:lnTo>
                  <a:pt x="22314" y="916529"/>
                </a:lnTo>
                <a:lnTo>
                  <a:pt x="12658" y="878030"/>
                </a:lnTo>
                <a:lnTo>
                  <a:pt x="5673" y="838877"/>
                </a:lnTo>
                <a:lnTo>
                  <a:pt x="1430" y="799125"/>
                </a:lnTo>
                <a:lnTo>
                  <a:pt x="0" y="758825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576127" y="3517836"/>
            <a:ext cx="628015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10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900" b="1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900" b="1" spc="-5" dirty="0">
                <a:solidFill>
                  <a:srgbClr val="FFFFFF"/>
                </a:solidFill>
                <a:latin typeface="Arial"/>
                <a:cs typeface="Arial"/>
              </a:rPr>
              <a:t>ild</a:t>
            </a:r>
            <a:endParaRPr sz="19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268787" y="1766895"/>
            <a:ext cx="1063625" cy="732155"/>
          </a:xfrm>
          <a:custGeom>
            <a:avLst/>
            <a:gdLst/>
            <a:ahLst/>
            <a:cxnLst/>
            <a:rect l="l" t="t" r="r" b="b"/>
            <a:pathLst>
              <a:path w="1063625" h="732155">
                <a:moveTo>
                  <a:pt x="531812" y="0"/>
                </a:moveTo>
                <a:lnTo>
                  <a:pt x="473845" y="2147"/>
                </a:lnTo>
                <a:lnTo>
                  <a:pt x="417705" y="8439"/>
                </a:lnTo>
                <a:lnTo>
                  <a:pt x="363700" y="18653"/>
                </a:lnTo>
                <a:lnTo>
                  <a:pt x="312151" y="32567"/>
                </a:lnTo>
                <a:lnTo>
                  <a:pt x="263383" y="49956"/>
                </a:lnTo>
                <a:lnTo>
                  <a:pt x="217720" y="70597"/>
                </a:lnTo>
                <a:lnTo>
                  <a:pt x="175487" y="94268"/>
                </a:lnTo>
                <a:lnTo>
                  <a:pt x="137007" y="120745"/>
                </a:lnTo>
                <a:lnTo>
                  <a:pt x="102605" y="149806"/>
                </a:lnTo>
                <a:lnTo>
                  <a:pt x="72605" y="181226"/>
                </a:lnTo>
                <a:lnTo>
                  <a:pt x="47332" y="214782"/>
                </a:lnTo>
                <a:lnTo>
                  <a:pt x="27111" y="250252"/>
                </a:lnTo>
                <a:lnTo>
                  <a:pt x="12265" y="287413"/>
                </a:lnTo>
                <a:lnTo>
                  <a:pt x="3120" y="326040"/>
                </a:lnTo>
                <a:lnTo>
                  <a:pt x="0" y="365912"/>
                </a:lnTo>
                <a:lnTo>
                  <a:pt x="3120" y="405784"/>
                </a:lnTo>
                <a:lnTo>
                  <a:pt x="12266" y="444411"/>
                </a:lnTo>
                <a:lnTo>
                  <a:pt x="27112" y="481573"/>
                </a:lnTo>
                <a:lnTo>
                  <a:pt x="47334" y="517044"/>
                </a:lnTo>
                <a:lnTo>
                  <a:pt x="72607" y="550601"/>
                </a:lnTo>
                <a:lnTo>
                  <a:pt x="102608" y="582023"/>
                </a:lnTo>
                <a:lnTo>
                  <a:pt x="137012" y="611084"/>
                </a:lnTo>
                <a:lnTo>
                  <a:pt x="175494" y="637563"/>
                </a:lnTo>
                <a:lnTo>
                  <a:pt x="217730" y="661235"/>
                </a:lnTo>
                <a:lnTo>
                  <a:pt x="263396" y="681878"/>
                </a:lnTo>
                <a:lnTo>
                  <a:pt x="312166" y="699268"/>
                </a:lnTo>
                <a:lnTo>
                  <a:pt x="363718" y="713182"/>
                </a:lnTo>
                <a:lnTo>
                  <a:pt x="417725" y="723397"/>
                </a:lnTo>
                <a:lnTo>
                  <a:pt x="473865" y="729690"/>
                </a:lnTo>
                <a:lnTo>
                  <a:pt x="531812" y="731837"/>
                </a:lnTo>
                <a:lnTo>
                  <a:pt x="589759" y="729690"/>
                </a:lnTo>
                <a:lnTo>
                  <a:pt x="645899" y="723397"/>
                </a:lnTo>
                <a:lnTo>
                  <a:pt x="699906" y="713182"/>
                </a:lnTo>
                <a:lnTo>
                  <a:pt x="751458" y="699268"/>
                </a:lnTo>
                <a:lnTo>
                  <a:pt x="800228" y="681878"/>
                </a:lnTo>
                <a:lnTo>
                  <a:pt x="845894" y="661235"/>
                </a:lnTo>
                <a:lnTo>
                  <a:pt x="888130" y="637563"/>
                </a:lnTo>
                <a:lnTo>
                  <a:pt x="926612" y="611084"/>
                </a:lnTo>
                <a:lnTo>
                  <a:pt x="961016" y="582023"/>
                </a:lnTo>
                <a:lnTo>
                  <a:pt x="991017" y="550601"/>
                </a:lnTo>
                <a:lnTo>
                  <a:pt x="1016290" y="517044"/>
                </a:lnTo>
                <a:lnTo>
                  <a:pt x="1036512" y="481573"/>
                </a:lnTo>
                <a:lnTo>
                  <a:pt x="1051358" y="444411"/>
                </a:lnTo>
                <a:lnTo>
                  <a:pt x="1060504" y="405784"/>
                </a:lnTo>
                <a:lnTo>
                  <a:pt x="1063625" y="365912"/>
                </a:lnTo>
                <a:lnTo>
                  <a:pt x="1060504" y="326040"/>
                </a:lnTo>
                <a:lnTo>
                  <a:pt x="1051358" y="287412"/>
                </a:lnTo>
                <a:lnTo>
                  <a:pt x="1036512" y="250251"/>
                </a:lnTo>
                <a:lnTo>
                  <a:pt x="1016289" y="214780"/>
                </a:lnTo>
                <a:lnTo>
                  <a:pt x="991014" y="181223"/>
                </a:lnTo>
                <a:lnTo>
                  <a:pt x="961011" y="149802"/>
                </a:lnTo>
                <a:lnTo>
                  <a:pt x="926606" y="120741"/>
                </a:lnTo>
                <a:lnTo>
                  <a:pt x="888121" y="94263"/>
                </a:lnTo>
                <a:lnTo>
                  <a:pt x="845882" y="70592"/>
                </a:lnTo>
                <a:lnTo>
                  <a:pt x="800213" y="49950"/>
                </a:lnTo>
                <a:lnTo>
                  <a:pt x="751437" y="32561"/>
                </a:lnTo>
                <a:lnTo>
                  <a:pt x="699880" y="18648"/>
                </a:lnTo>
                <a:lnTo>
                  <a:pt x="645865" y="8435"/>
                </a:lnTo>
                <a:lnTo>
                  <a:pt x="589699" y="2144"/>
                </a:lnTo>
                <a:lnTo>
                  <a:pt x="531812" y="0"/>
                </a:lnTo>
                <a:close/>
              </a:path>
            </a:pathLst>
          </a:custGeom>
          <a:solidFill>
            <a:srgbClr val="33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68787" y="1766895"/>
            <a:ext cx="1063625" cy="732155"/>
          </a:xfrm>
          <a:custGeom>
            <a:avLst/>
            <a:gdLst/>
            <a:ahLst/>
            <a:cxnLst/>
            <a:rect l="l" t="t" r="r" b="b"/>
            <a:pathLst>
              <a:path w="1063625" h="732155">
                <a:moveTo>
                  <a:pt x="0" y="365912"/>
                </a:moveTo>
                <a:lnTo>
                  <a:pt x="3120" y="326040"/>
                </a:lnTo>
                <a:lnTo>
                  <a:pt x="12266" y="287412"/>
                </a:lnTo>
                <a:lnTo>
                  <a:pt x="27112" y="250251"/>
                </a:lnTo>
                <a:lnTo>
                  <a:pt x="47334" y="214780"/>
                </a:lnTo>
                <a:lnTo>
                  <a:pt x="72607" y="181223"/>
                </a:lnTo>
                <a:lnTo>
                  <a:pt x="102608" y="149802"/>
                </a:lnTo>
                <a:lnTo>
                  <a:pt x="137012" y="120741"/>
                </a:lnTo>
                <a:lnTo>
                  <a:pt x="175494" y="94263"/>
                </a:lnTo>
                <a:lnTo>
                  <a:pt x="217730" y="70592"/>
                </a:lnTo>
                <a:lnTo>
                  <a:pt x="263396" y="49950"/>
                </a:lnTo>
                <a:lnTo>
                  <a:pt x="312166" y="32561"/>
                </a:lnTo>
                <a:lnTo>
                  <a:pt x="363718" y="18648"/>
                </a:lnTo>
                <a:lnTo>
                  <a:pt x="417725" y="8435"/>
                </a:lnTo>
                <a:lnTo>
                  <a:pt x="473865" y="2144"/>
                </a:lnTo>
                <a:lnTo>
                  <a:pt x="531812" y="0"/>
                </a:lnTo>
                <a:lnTo>
                  <a:pt x="589759" y="2147"/>
                </a:lnTo>
                <a:lnTo>
                  <a:pt x="645899" y="8439"/>
                </a:lnTo>
                <a:lnTo>
                  <a:pt x="699906" y="18653"/>
                </a:lnTo>
                <a:lnTo>
                  <a:pt x="751458" y="32567"/>
                </a:lnTo>
                <a:lnTo>
                  <a:pt x="800228" y="49956"/>
                </a:lnTo>
                <a:lnTo>
                  <a:pt x="845894" y="70597"/>
                </a:lnTo>
                <a:lnTo>
                  <a:pt x="888130" y="94268"/>
                </a:lnTo>
                <a:lnTo>
                  <a:pt x="926612" y="120745"/>
                </a:lnTo>
                <a:lnTo>
                  <a:pt x="961016" y="149806"/>
                </a:lnTo>
                <a:lnTo>
                  <a:pt x="991017" y="181226"/>
                </a:lnTo>
                <a:lnTo>
                  <a:pt x="1016290" y="214782"/>
                </a:lnTo>
                <a:lnTo>
                  <a:pt x="1036512" y="250252"/>
                </a:lnTo>
                <a:lnTo>
                  <a:pt x="1051358" y="287413"/>
                </a:lnTo>
                <a:lnTo>
                  <a:pt x="1060504" y="326040"/>
                </a:lnTo>
                <a:lnTo>
                  <a:pt x="1063625" y="365912"/>
                </a:lnTo>
                <a:lnTo>
                  <a:pt x="1060504" y="405784"/>
                </a:lnTo>
                <a:lnTo>
                  <a:pt x="1051358" y="444411"/>
                </a:lnTo>
                <a:lnTo>
                  <a:pt x="1036512" y="481573"/>
                </a:lnTo>
                <a:lnTo>
                  <a:pt x="1016290" y="517044"/>
                </a:lnTo>
                <a:lnTo>
                  <a:pt x="991017" y="550601"/>
                </a:lnTo>
                <a:lnTo>
                  <a:pt x="961016" y="582023"/>
                </a:lnTo>
                <a:lnTo>
                  <a:pt x="926612" y="611084"/>
                </a:lnTo>
                <a:lnTo>
                  <a:pt x="888130" y="637563"/>
                </a:lnTo>
                <a:lnTo>
                  <a:pt x="845894" y="661235"/>
                </a:lnTo>
                <a:lnTo>
                  <a:pt x="800228" y="681878"/>
                </a:lnTo>
                <a:lnTo>
                  <a:pt x="751458" y="699268"/>
                </a:lnTo>
                <a:lnTo>
                  <a:pt x="699906" y="713182"/>
                </a:lnTo>
                <a:lnTo>
                  <a:pt x="645899" y="723397"/>
                </a:lnTo>
                <a:lnTo>
                  <a:pt x="589759" y="729690"/>
                </a:lnTo>
                <a:lnTo>
                  <a:pt x="531812" y="731837"/>
                </a:lnTo>
                <a:lnTo>
                  <a:pt x="473865" y="729690"/>
                </a:lnTo>
                <a:lnTo>
                  <a:pt x="417725" y="723397"/>
                </a:lnTo>
                <a:lnTo>
                  <a:pt x="363718" y="713182"/>
                </a:lnTo>
                <a:lnTo>
                  <a:pt x="312166" y="699268"/>
                </a:lnTo>
                <a:lnTo>
                  <a:pt x="263396" y="681878"/>
                </a:lnTo>
                <a:lnTo>
                  <a:pt x="217730" y="661235"/>
                </a:lnTo>
                <a:lnTo>
                  <a:pt x="175494" y="637563"/>
                </a:lnTo>
                <a:lnTo>
                  <a:pt x="137012" y="611084"/>
                </a:lnTo>
                <a:lnTo>
                  <a:pt x="102608" y="582023"/>
                </a:lnTo>
                <a:lnTo>
                  <a:pt x="72607" y="550601"/>
                </a:lnTo>
                <a:lnTo>
                  <a:pt x="47334" y="517044"/>
                </a:lnTo>
                <a:lnTo>
                  <a:pt x="27112" y="481573"/>
                </a:lnTo>
                <a:lnTo>
                  <a:pt x="12266" y="444411"/>
                </a:lnTo>
                <a:lnTo>
                  <a:pt x="3120" y="405784"/>
                </a:lnTo>
                <a:lnTo>
                  <a:pt x="0" y="365912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382420" y="1900650"/>
            <a:ext cx="836294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5885" marR="5080" indent="-8382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es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400" b="1" spc="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e  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parents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797425" y="2498725"/>
            <a:ext cx="6350" cy="411480"/>
          </a:xfrm>
          <a:custGeom>
            <a:avLst/>
            <a:gdLst/>
            <a:ahLst/>
            <a:cxnLst/>
            <a:rect l="l" t="t" r="r" b="b"/>
            <a:pathLst>
              <a:path w="6350" h="411480">
                <a:moveTo>
                  <a:pt x="0" y="0"/>
                </a:moveTo>
                <a:lnTo>
                  <a:pt x="6350" y="411162"/>
                </a:lnTo>
              </a:path>
            </a:pathLst>
          </a:custGeom>
          <a:ln w="50800">
            <a:solidFill>
              <a:srgbClr val="CC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34987" y="1690688"/>
            <a:ext cx="1184275" cy="669925"/>
          </a:xfrm>
          <a:custGeom>
            <a:avLst/>
            <a:gdLst/>
            <a:ahLst/>
            <a:cxnLst/>
            <a:rect l="l" t="t" r="r" b="b"/>
            <a:pathLst>
              <a:path w="1184275" h="669925">
                <a:moveTo>
                  <a:pt x="592137" y="0"/>
                </a:moveTo>
                <a:lnTo>
                  <a:pt x="531593" y="1729"/>
                </a:lnTo>
                <a:lnTo>
                  <a:pt x="472798" y="6805"/>
                </a:lnTo>
                <a:lnTo>
                  <a:pt x="416049" y="15059"/>
                </a:lnTo>
                <a:lnTo>
                  <a:pt x="361645" y="26323"/>
                </a:lnTo>
                <a:lnTo>
                  <a:pt x="309883" y="40429"/>
                </a:lnTo>
                <a:lnTo>
                  <a:pt x="261061" y="57208"/>
                </a:lnTo>
                <a:lnTo>
                  <a:pt x="215476" y="76491"/>
                </a:lnTo>
                <a:lnTo>
                  <a:pt x="173426" y="98110"/>
                </a:lnTo>
                <a:lnTo>
                  <a:pt x="135209" y="121897"/>
                </a:lnTo>
                <a:lnTo>
                  <a:pt x="101122" y="147684"/>
                </a:lnTo>
                <a:lnTo>
                  <a:pt x="71463" y="175302"/>
                </a:lnTo>
                <a:lnTo>
                  <a:pt x="46530" y="204582"/>
                </a:lnTo>
                <a:lnTo>
                  <a:pt x="12029" y="267457"/>
                </a:lnTo>
                <a:lnTo>
                  <a:pt x="0" y="334962"/>
                </a:lnTo>
                <a:lnTo>
                  <a:pt x="3057" y="369211"/>
                </a:lnTo>
                <a:lnTo>
                  <a:pt x="26621" y="434572"/>
                </a:lnTo>
                <a:lnTo>
                  <a:pt x="71468" y="494628"/>
                </a:lnTo>
                <a:lnTo>
                  <a:pt x="101128" y="522245"/>
                </a:lnTo>
                <a:lnTo>
                  <a:pt x="135216" y="548032"/>
                </a:lnTo>
                <a:lnTo>
                  <a:pt x="173434" y="571819"/>
                </a:lnTo>
                <a:lnTo>
                  <a:pt x="215484" y="593437"/>
                </a:lnTo>
                <a:lnTo>
                  <a:pt x="261069" y="612720"/>
                </a:lnTo>
                <a:lnTo>
                  <a:pt x="309891" y="629498"/>
                </a:lnTo>
                <a:lnTo>
                  <a:pt x="361652" y="643602"/>
                </a:lnTo>
                <a:lnTo>
                  <a:pt x="416055" y="654866"/>
                </a:lnTo>
                <a:lnTo>
                  <a:pt x="472802" y="663120"/>
                </a:lnTo>
                <a:lnTo>
                  <a:pt x="531595" y="668195"/>
                </a:lnTo>
                <a:lnTo>
                  <a:pt x="592137" y="669925"/>
                </a:lnTo>
                <a:lnTo>
                  <a:pt x="652679" y="668195"/>
                </a:lnTo>
                <a:lnTo>
                  <a:pt x="711472" y="663120"/>
                </a:lnTo>
                <a:lnTo>
                  <a:pt x="768219" y="654866"/>
                </a:lnTo>
                <a:lnTo>
                  <a:pt x="822622" y="643602"/>
                </a:lnTo>
                <a:lnTo>
                  <a:pt x="874383" y="629498"/>
                </a:lnTo>
                <a:lnTo>
                  <a:pt x="923205" y="612720"/>
                </a:lnTo>
                <a:lnTo>
                  <a:pt x="968790" y="593437"/>
                </a:lnTo>
                <a:lnTo>
                  <a:pt x="1010840" y="571819"/>
                </a:lnTo>
                <a:lnTo>
                  <a:pt x="1049058" y="548032"/>
                </a:lnTo>
                <a:lnTo>
                  <a:pt x="1083146" y="522245"/>
                </a:lnTo>
                <a:lnTo>
                  <a:pt x="1112806" y="494628"/>
                </a:lnTo>
                <a:lnTo>
                  <a:pt x="1137741" y="465347"/>
                </a:lnTo>
                <a:lnTo>
                  <a:pt x="1172244" y="402470"/>
                </a:lnTo>
                <a:lnTo>
                  <a:pt x="1184275" y="334962"/>
                </a:lnTo>
                <a:lnTo>
                  <a:pt x="1181217" y="300713"/>
                </a:lnTo>
                <a:lnTo>
                  <a:pt x="1157650" y="235352"/>
                </a:lnTo>
                <a:lnTo>
                  <a:pt x="1112800" y="175296"/>
                </a:lnTo>
                <a:lnTo>
                  <a:pt x="1083138" y="147679"/>
                </a:lnTo>
                <a:lnTo>
                  <a:pt x="1049049" y="121892"/>
                </a:lnTo>
                <a:lnTo>
                  <a:pt x="1010831" y="98105"/>
                </a:lnTo>
                <a:lnTo>
                  <a:pt x="968780" y="76487"/>
                </a:lnTo>
                <a:lnTo>
                  <a:pt x="923195" y="57204"/>
                </a:lnTo>
                <a:lnTo>
                  <a:pt x="874374" y="40426"/>
                </a:lnTo>
                <a:lnTo>
                  <a:pt x="822614" y="26322"/>
                </a:lnTo>
                <a:lnTo>
                  <a:pt x="768212" y="15058"/>
                </a:lnTo>
                <a:lnTo>
                  <a:pt x="711466" y="6804"/>
                </a:lnTo>
                <a:lnTo>
                  <a:pt x="652674" y="1729"/>
                </a:lnTo>
                <a:lnTo>
                  <a:pt x="592137" y="0"/>
                </a:lnTo>
                <a:close/>
              </a:path>
            </a:pathLst>
          </a:custGeom>
          <a:solidFill>
            <a:srgbClr val="33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34987" y="1690688"/>
            <a:ext cx="1184275" cy="669925"/>
          </a:xfrm>
          <a:custGeom>
            <a:avLst/>
            <a:gdLst/>
            <a:ahLst/>
            <a:cxnLst/>
            <a:rect l="l" t="t" r="r" b="b"/>
            <a:pathLst>
              <a:path w="1184275" h="669925">
                <a:moveTo>
                  <a:pt x="0" y="334962"/>
                </a:moveTo>
                <a:lnTo>
                  <a:pt x="12030" y="267454"/>
                </a:lnTo>
                <a:lnTo>
                  <a:pt x="46533" y="204577"/>
                </a:lnTo>
                <a:lnTo>
                  <a:pt x="71468" y="175296"/>
                </a:lnTo>
                <a:lnTo>
                  <a:pt x="101128" y="147679"/>
                </a:lnTo>
                <a:lnTo>
                  <a:pt x="135216" y="121892"/>
                </a:lnTo>
                <a:lnTo>
                  <a:pt x="173434" y="98105"/>
                </a:lnTo>
                <a:lnTo>
                  <a:pt x="215484" y="76487"/>
                </a:lnTo>
                <a:lnTo>
                  <a:pt x="261069" y="57204"/>
                </a:lnTo>
                <a:lnTo>
                  <a:pt x="309891" y="40426"/>
                </a:lnTo>
                <a:lnTo>
                  <a:pt x="361652" y="26322"/>
                </a:lnTo>
                <a:lnTo>
                  <a:pt x="416055" y="15058"/>
                </a:lnTo>
                <a:lnTo>
                  <a:pt x="472802" y="6804"/>
                </a:lnTo>
                <a:lnTo>
                  <a:pt x="531595" y="1729"/>
                </a:lnTo>
                <a:lnTo>
                  <a:pt x="592137" y="0"/>
                </a:lnTo>
                <a:lnTo>
                  <a:pt x="652679" y="1729"/>
                </a:lnTo>
                <a:lnTo>
                  <a:pt x="711472" y="6805"/>
                </a:lnTo>
                <a:lnTo>
                  <a:pt x="768219" y="15059"/>
                </a:lnTo>
                <a:lnTo>
                  <a:pt x="822622" y="26323"/>
                </a:lnTo>
                <a:lnTo>
                  <a:pt x="874383" y="40429"/>
                </a:lnTo>
                <a:lnTo>
                  <a:pt x="923205" y="57208"/>
                </a:lnTo>
                <a:lnTo>
                  <a:pt x="968790" y="76491"/>
                </a:lnTo>
                <a:lnTo>
                  <a:pt x="1010840" y="98110"/>
                </a:lnTo>
                <a:lnTo>
                  <a:pt x="1049058" y="121897"/>
                </a:lnTo>
                <a:lnTo>
                  <a:pt x="1083146" y="147684"/>
                </a:lnTo>
                <a:lnTo>
                  <a:pt x="1112806" y="175302"/>
                </a:lnTo>
                <a:lnTo>
                  <a:pt x="1137741" y="204582"/>
                </a:lnTo>
                <a:lnTo>
                  <a:pt x="1172244" y="267457"/>
                </a:lnTo>
                <a:lnTo>
                  <a:pt x="1184275" y="334962"/>
                </a:lnTo>
                <a:lnTo>
                  <a:pt x="1181217" y="369211"/>
                </a:lnTo>
                <a:lnTo>
                  <a:pt x="1172244" y="402470"/>
                </a:lnTo>
                <a:lnTo>
                  <a:pt x="1137741" y="465347"/>
                </a:lnTo>
                <a:lnTo>
                  <a:pt x="1112806" y="494628"/>
                </a:lnTo>
                <a:lnTo>
                  <a:pt x="1083146" y="522245"/>
                </a:lnTo>
                <a:lnTo>
                  <a:pt x="1049058" y="548032"/>
                </a:lnTo>
                <a:lnTo>
                  <a:pt x="1010840" y="571819"/>
                </a:lnTo>
                <a:lnTo>
                  <a:pt x="968790" y="593437"/>
                </a:lnTo>
                <a:lnTo>
                  <a:pt x="923205" y="612720"/>
                </a:lnTo>
                <a:lnTo>
                  <a:pt x="874383" y="629498"/>
                </a:lnTo>
                <a:lnTo>
                  <a:pt x="822622" y="643602"/>
                </a:lnTo>
                <a:lnTo>
                  <a:pt x="768219" y="654866"/>
                </a:lnTo>
                <a:lnTo>
                  <a:pt x="711472" y="663120"/>
                </a:lnTo>
                <a:lnTo>
                  <a:pt x="652679" y="668195"/>
                </a:lnTo>
                <a:lnTo>
                  <a:pt x="592137" y="669925"/>
                </a:lnTo>
                <a:lnTo>
                  <a:pt x="531595" y="668195"/>
                </a:lnTo>
                <a:lnTo>
                  <a:pt x="472802" y="663120"/>
                </a:lnTo>
                <a:lnTo>
                  <a:pt x="416055" y="654866"/>
                </a:lnTo>
                <a:lnTo>
                  <a:pt x="361652" y="643602"/>
                </a:lnTo>
                <a:lnTo>
                  <a:pt x="309891" y="629498"/>
                </a:lnTo>
                <a:lnTo>
                  <a:pt x="261069" y="612720"/>
                </a:lnTo>
                <a:lnTo>
                  <a:pt x="215484" y="593437"/>
                </a:lnTo>
                <a:lnTo>
                  <a:pt x="173434" y="571819"/>
                </a:lnTo>
                <a:lnTo>
                  <a:pt x="135216" y="548032"/>
                </a:lnTo>
                <a:lnTo>
                  <a:pt x="101128" y="522245"/>
                </a:lnTo>
                <a:lnTo>
                  <a:pt x="71468" y="494628"/>
                </a:lnTo>
                <a:lnTo>
                  <a:pt x="46533" y="465347"/>
                </a:lnTo>
                <a:lnTo>
                  <a:pt x="12030" y="402470"/>
                </a:lnTo>
                <a:lnTo>
                  <a:pt x="0" y="334962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881030" y="1793494"/>
            <a:ext cx="49022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830" marR="5080" indent="-24765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al  team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755775" y="2257425"/>
            <a:ext cx="2119630" cy="1021080"/>
          </a:xfrm>
          <a:custGeom>
            <a:avLst/>
            <a:gdLst/>
            <a:ahLst/>
            <a:cxnLst/>
            <a:rect l="l" t="t" r="r" b="b"/>
            <a:pathLst>
              <a:path w="2119629" h="1021079">
                <a:moveTo>
                  <a:pt x="0" y="0"/>
                </a:moveTo>
                <a:lnTo>
                  <a:pt x="2119312" y="1020762"/>
                </a:lnTo>
              </a:path>
            </a:pathLst>
          </a:custGeom>
          <a:ln w="76200">
            <a:solidFill>
              <a:srgbClr val="FFE831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619195" y="3398138"/>
            <a:ext cx="1041400" cy="554355"/>
          </a:xfrm>
          <a:custGeom>
            <a:avLst/>
            <a:gdLst/>
            <a:ahLst/>
            <a:cxnLst/>
            <a:rect l="l" t="t" r="r" b="b"/>
            <a:pathLst>
              <a:path w="1041400" h="554354">
                <a:moveTo>
                  <a:pt x="520700" y="0"/>
                </a:moveTo>
                <a:lnTo>
                  <a:pt x="459974" y="1863"/>
                </a:lnTo>
                <a:lnTo>
                  <a:pt x="401306" y="7316"/>
                </a:lnTo>
                <a:lnTo>
                  <a:pt x="345087" y="16150"/>
                </a:lnTo>
                <a:lnTo>
                  <a:pt x="291707" y="28157"/>
                </a:lnTo>
                <a:lnTo>
                  <a:pt x="241557" y="43129"/>
                </a:lnTo>
                <a:lnTo>
                  <a:pt x="195026" y="60859"/>
                </a:lnTo>
                <a:lnTo>
                  <a:pt x="152507" y="81138"/>
                </a:lnTo>
                <a:lnTo>
                  <a:pt x="114390" y="103759"/>
                </a:lnTo>
                <a:lnTo>
                  <a:pt x="81065" y="128515"/>
                </a:lnTo>
                <a:lnTo>
                  <a:pt x="52923" y="155196"/>
                </a:lnTo>
                <a:lnTo>
                  <a:pt x="13751" y="213505"/>
                </a:lnTo>
                <a:lnTo>
                  <a:pt x="0" y="277025"/>
                </a:lnTo>
                <a:lnTo>
                  <a:pt x="3503" y="309332"/>
                </a:lnTo>
                <a:lnTo>
                  <a:pt x="30355" y="370454"/>
                </a:lnTo>
                <a:lnTo>
                  <a:pt x="81065" y="425535"/>
                </a:lnTo>
                <a:lnTo>
                  <a:pt x="114390" y="450290"/>
                </a:lnTo>
                <a:lnTo>
                  <a:pt x="152507" y="472911"/>
                </a:lnTo>
                <a:lnTo>
                  <a:pt x="195026" y="493190"/>
                </a:lnTo>
                <a:lnTo>
                  <a:pt x="241557" y="510920"/>
                </a:lnTo>
                <a:lnTo>
                  <a:pt x="291707" y="525893"/>
                </a:lnTo>
                <a:lnTo>
                  <a:pt x="345087" y="537900"/>
                </a:lnTo>
                <a:lnTo>
                  <a:pt x="401306" y="546733"/>
                </a:lnTo>
                <a:lnTo>
                  <a:pt x="459974" y="552186"/>
                </a:lnTo>
                <a:lnTo>
                  <a:pt x="520700" y="554050"/>
                </a:lnTo>
                <a:lnTo>
                  <a:pt x="581425" y="552186"/>
                </a:lnTo>
                <a:lnTo>
                  <a:pt x="640093" y="546733"/>
                </a:lnTo>
                <a:lnTo>
                  <a:pt x="696312" y="537900"/>
                </a:lnTo>
                <a:lnTo>
                  <a:pt x="749692" y="525893"/>
                </a:lnTo>
                <a:lnTo>
                  <a:pt x="799842" y="510920"/>
                </a:lnTo>
                <a:lnTo>
                  <a:pt x="846373" y="493190"/>
                </a:lnTo>
                <a:lnTo>
                  <a:pt x="888892" y="472911"/>
                </a:lnTo>
                <a:lnTo>
                  <a:pt x="927009" y="450290"/>
                </a:lnTo>
                <a:lnTo>
                  <a:pt x="960334" y="425535"/>
                </a:lnTo>
                <a:lnTo>
                  <a:pt x="988476" y="398853"/>
                </a:lnTo>
                <a:lnTo>
                  <a:pt x="1027648" y="340544"/>
                </a:lnTo>
                <a:lnTo>
                  <a:pt x="1041400" y="277025"/>
                </a:lnTo>
                <a:lnTo>
                  <a:pt x="1037896" y="244718"/>
                </a:lnTo>
                <a:lnTo>
                  <a:pt x="1011044" y="183595"/>
                </a:lnTo>
                <a:lnTo>
                  <a:pt x="960334" y="128515"/>
                </a:lnTo>
                <a:lnTo>
                  <a:pt x="927009" y="103759"/>
                </a:lnTo>
                <a:lnTo>
                  <a:pt x="888892" y="81138"/>
                </a:lnTo>
                <a:lnTo>
                  <a:pt x="846373" y="60859"/>
                </a:lnTo>
                <a:lnTo>
                  <a:pt x="799842" y="43129"/>
                </a:lnTo>
                <a:lnTo>
                  <a:pt x="749692" y="28157"/>
                </a:lnTo>
                <a:lnTo>
                  <a:pt x="696312" y="16150"/>
                </a:lnTo>
                <a:lnTo>
                  <a:pt x="640093" y="7316"/>
                </a:lnTo>
                <a:lnTo>
                  <a:pt x="581425" y="1863"/>
                </a:lnTo>
                <a:lnTo>
                  <a:pt x="520700" y="0"/>
                </a:lnTo>
                <a:close/>
              </a:path>
            </a:pathLst>
          </a:custGeom>
          <a:solidFill>
            <a:srgbClr val="33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594885" y="3413567"/>
            <a:ext cx="1041400" cy="554355"/>
          </a:xfrm>
          <a:custGeom>
            <a:avLst/>
            <a:gdLst/>
            <a:ahLst/>
            <a:cxnLst/>
            <a:rect l="l" t="t" r="r" b="b"/>
            <a:pathLst>
              <a:path w="1041400" h="554354">
                <a:moveTo>
                  <a:pt x="0" y="277025"/>
                </a:moveTo>
                <a:lnTo>
                  <a:pt x="13751" y="213505"/>
                </a:lnTo>
                <a:lnTo>
                  <a:pt x="52923" y="155196"/>
                </a:lnTo>
                <a:lnTo>
                  <a:pt x="81065" y="128515"/>
                </a:lnTo>
                <a:lnTo>
                  <a:pt x="114390" y="103759"/>
                </a:lnTo>
                <a:lnTo>
                  <a:pt x="152507" y="81138"/>
                </a:lnTo>
                <a:lnTo>
                  <a:pt x="195026" y="60859"/>
                </a:lnTo>
                <a:lnTo>
                  <a:pt x="241557" y="43129"/>
                </a:lnTo>
                <a:lnTo>
                  <a:pt x="291707" y="28157"/>
                </a:lnTo>
                <a:lnTo>
                  <a:pt x="345087" y="16150"/>
                </a:lnTo>
                <a:lnTo>
                  <a:pt x="401306" y="7316"/>
                </a:lnTo>
                <a:lnTo>
                  <a:pt x="459974" y="1863"/>
                </a:lnTo>
                <a:lnTo>
                  <a:pt x="520700" y="0"/>
                </a:lnTo>
                <a:lnTo>
                  <a:pt x="581425" y="1863"/>
                </a:lnTo>
                <a:lnTo>
                  <a:pt x="640093" y="7316"/>
                </a:lnTo>
                <a:lnTo>
                  <a:pt x="696312" y="16150"/>
                </a:lnTo>
                <a:lnTo>
                  <a:pt x="749692" y="28157"/>
                </a:lnTo>
                <a:lnTo>
                  <a:pt x="799842" y="43129"/>
                </a:lnTo>
                <a:lnTo>
                  <a:pt x="846373" y="60859"/>
                </a:lnTo>
                <a:lnTo>
                  <a:pt x="888892" y="81138"/>
                </a:lnTo>
                <a:lnTo>
                  <a:pt x="927009" y="103759"/>
                </a:lnTo>
                <a:lnTo>
                  <a:pt x="960334" y="128515"/>
                </a:lnTo>
                <a:lnTo>
                  <a:pt x="988476" y="155196"/>
                </a:lnTo>
                <a:lnTo>
                  <a:pt x="1027648" y="213505"/>
                </a:lnTo>
                <a:lnTo>
                  <a:pt x="1041400" y="277025"/>
                </a:lnTo>
                <a:lnTo>
                  <a:pt x="1037896" y="309332"/>
                </a:lnTo>
                <a:lnTo>
                  <a:pt x="1027648" y="340544"/>
                </a:lnTo>
                <a:lnTo>
                  <a:pt x="988476" y="398853"/>
                </a:lnTo>
                <a:lnTo>
                  <a:pt x="960334" y="425535"/>
                </a:lnTo>
                <a:lnTo>
                  <a:pt x="927009" y="450290"/>
                </a:lnTo>
                <a:lnTo>
                  <a:pt x="888892" y="472911"/>
                </a:lnTo>
                <a:lnTo>
                  <a:pt x="846373" y="493190"/>
                </a:lnTo>
                <a:lnTo>
                  <a:pt x="799842" y="510920"/>
                </a:lnTo>
                <a:lnTo>
                  <a:pt x="749692" y="525893"/>
                </a:lnTo>
                <a:lnTo>
                  <a:pt x="696312" y="537900"/>
                </a:lnTo>
                <a:lnTo>
                  <a:pt x="640093" y="546733"/>
                </a:lnTo>
                <a:lnTo>
                  <a:pt x="581425" y="552186"/>
                </a:lnTo>
                <a:lnTo>
                  <a:pt x="520700" y="554050"/>
                </a:lnTo>
                <a:lnTo>
                  <a:pt x="459974" y="552186"/>
                </a:lnTo>
                <a:lnTo>
                  <a:pt x="401306" y="546733"/>
                </a:lnTo>
                <a:lnTo>
                  <a:pt x="345087" y="537900"/>
                </a:lnTo>
                <a:lnTo>
                  <a:pt x="291707" y="525893"/>
                </a:lnTo>
                <a:lnTo>
                  <a:pt x="241557" y="510920"/>
                </a:lnTo>
                <a:lnTo>
                  <a:pt x="195026" y="493190"/>
                </a:lnTo>
                <a:lnTo>
                  <a:pt x="152507" y="472911"/>
                </a:lnTo>
                <a:lnTo>
                  <a:pt x="114390" y="450290"/>
                </a:lnTo>
                <a:lnTo>
                  <a:pt x="81065" y="425535"/>
                </a:lnTo>
                <a:lnTo>
                  <a:pt x="52923" y="398853"/>
                </a:lnTo>
                <a:lnTo>
                  <a:pt x="13751" y="340544"/>
                </a:lnTo>
                <a:lnTo>
                  <a:pt x="0" y="277025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7848600" y="3514083"/>
            <a:ext cx="68008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9539" marR="5080" indent="-117475">
              <a:lnSpc>
                <a:spcPct val="100000"/>
              </a:lnSpc>
              <a:spcBef>
                <a:spcPts val="105"/>
              </a:spcBef>
            </a:pP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400" b="1" spc="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al 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team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932488" y="3657599"/>
            <a:ext cx="1916112" cy="66293"/>
          </a:xfrm>
          <a:custGeom>
            <a:avLst/>
            <a:gdLst/>
            <a:ahLst/>
            <a:cxnLst/>
            <a:rect l="l" t="t" r="r" b="b"/>
            <a:pathLst>
              <a:path w="2228850" h="49529">
                <a:moveTo>
                  <a:pt x="0" y="0"/>
                </a:moveTo>
                <a:lnTo>
                  <a:pt x="2228850" y="49212"/>
                </a:lnTo>
              </a:path>
            </a:pathLst>
          </a:custGeom>
          <a:ln w="76200">
            <a:solidFill>
              <a:srgbClr val="FFE831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410200" y="4611693"/>
            <a:ext cx="1524000" cy="1027430"/>
          </a:xfrm>
          <a:custGeom>
            <a:avLst/>
            <a:gdLst/>
            <a:ahLst/>
            <a:cxnLst/>
            <a:rect l="l" t="t" r="r" b="b"/>
            <a:pathLst>
              <a:path w="1524000" h="1027429">
                <a:moveTo>
                  <a:pt x="762000" y="0"/>
                </a:moveTo>
                <a:lnTo>
                  <a:pt x="705131" y="1408"/>
                </a:lnTo>
                <a:lnTo>
                  <a:pt x="649397" y="5568"/>
                </a:lnTo>
                <a:lnTo>
                  <a:pt x="594946" y="12379"/>
                </a:lnTo>
                <a:lnTo>
                  <a:pt x="541924" y="21742"/>
                </a:lnTo>
                <a:lnTo>
                  <a:pt x="490480" y="33559"/>
                </a:lnTo>
                <a:lnTo>
                  <a:pt x="440760" y="47730"/>
                </a:lnTo>
                <a:lnTo>
                  <a:pt x="392912" y="64155"/>
                </a:lnTo>
                <a:lnTo>
                  <a:pt x="347083" y="82735"/>
                </a:lnTo>
                <a:lnTo>
                  <a:pt x="303421" y="103371"/>
                </a:lnTo>
                <a:lnTo>
                  <a:pt x="262072" y="125964"/>
                </a:lnTo>
                <a:lnTo>
                  <a:pt x="223185" y="150414"/>
                </a:lnTo>
                <a:lnTo>
                  <a:pt x="186906" y="176622"/>
                </a:lnTo>
                <a:lnTo>
                  <a:pt x="153383" y="204488"/>
                </a:lnTo>
                <a:lnTo>
                  <a:pt x="122763" y="233915"/>
                </a:lnTo>
                <a:lnTo>
                  <a:pt x="95193" y="264801"/>
                </a:lnTo>
                <a:lnTo>
                  <a:pt x="70822" y="297048"/>
                </a:lnTo>
                <a:lnTo>
                  <a:pt x="49796" y="330557"/>
                </a:lnTo>
                <a:lnTo>
                  <a:pt x="32262" y="365228"/>
                </a:lnTo>
                <a:lnTo>
                  <a:pt x="18368" y="400962"/>
                </a:lnTo>
                <a:lnTo>
                  <a:pt x="2090" y="475222"/>
                </a:lnTo>
                <a:lnTo>
                  <a:pt x="0" y="513549"/>
                </a:lnTo>
                <a:lnTo>
                  <a:pt x="2090" y="551877"/>
                </a:lnTo>
                <a:lnTo>
                  <a:pt x="18368" y="626137"/>
                </a:lnTo>
                <a:lnTo>
                  <a:pt x="32262" y="661872"/>
                </a:lnTo>
                <a:lnTo>
                  <a:pt x="49796" y="696543"/>
                </a:lnTo>
                <a:lnTo>
                  <a:pt x="70822" y="730053"/>
                </a:lnTo>
                <a:lnTo>
                  <a:pt x="95193" y="762301"/>
                </a:lnTo>
                <a:lnTo>
                  <a:pt x="122763" y="793188"/>
                </a:lnTo>
                <a:lnTo>
                  <a:pt x="153383" y="822615"/>
                </a:lnTo>
                <a:lnTo>
                  <a:pt x="186906" y="850483"/>
                </a:lnTo>
                <a:lnTo>
                  <a:pt x="223185" y="876692"/>
                </a:lnTo>
                <a:lnTo>
                  <a:pt x="262072" y="901143"/>
                </a:lnTo>
                <a:lnTo>
                  <a:pt x="303421" y="923736"/>
                </a:lnTo>
                <a:lnTo>
                  <a:pt x="347083" y="944373"/>
                </a:lnTo>
                <a:lnTo>
                  <a:pt x="392912" y="962954"/>
                </a:lnTo>
                <a:lnTo>
                  <a:pt x="440760" y="979380"/>
                </a:lnTo>
                <a:lnTo>
                  <a:pt x="490480" y="993551"/>
                </a:lnTo>
                <a:lnTo>
                  <a:pt x="541924" y="1005368"/>
                </a:lnTo>
                <a:lnTo>
                  <a:pt x="594946" y="1014732"/>
                </a:lnTo>
                <a:lnTo>
                  <a:pt x="649397" y="1021544"/>
                </a:lnTo>
                <a:lnTo>
                  <a:pt x="705131" y="1025703"/>
                </a:lnTo>
                <a:lnTo>
                  <a:pt x="762000" y="1027112"/>
                </a:lnTo>
                <a:lnTo>
                  <a:pt x="818868" y="1025703"/>
                </a:lnTo>
                <a:lnTo>
                  <a:pt x="874602" y="1021544"/>
                </a:lnTo>
                <a:lnTo>
                  <a:pt x="929053" y="1014732"/>
                </a:lnTo>
                <a:lnTo>
                  <a:pt x="982075" y="1005368"/>
                </a:lnTo>
                <a:lnTo>
                  <a:pt x="1033519" y="993551"/>
                </a:lnTo>
                <a:lnTo>
                  <a:pt x="1083239" y="979380"/>
                </a:lnTo>
                <a:lnTo>
                  <a:pt x="1131087" y="962954"/>
                </a:lnTo>
                <a:lnTo>
                  <a:pt x="1176916" y="944373"/>
                </a:lnTo>
                <a:lnTo>
                  <a:pt x="1220578" y="923736"/>
                </a:lnTo>
                <a:lnTo>
                  <a:pt x="1261927" y="901143"/>
                </a:lnTo>
                <a:lnTo>
                  <a:pt x="1300814" y="876692"/>
                </a:lnTo>
                <a:lnTo>
                  <a:pt x="1337093" y="850483"/>
                </a:lnTo>
                <a:lnTo>
                  <a:pt x="1370616" y="822615"/>
                </a:lnTo>
                <a:lnTo>
                  <a:pt x="1401236" y="793188"/>
                </a:lnTo>
                <a:lnTo>
                  <a:pt x="1428806" y="762301"/>
                </a:lnTo>
                <a:lnTo>
                  <a:pt x="1453177" y="730053"/>
                </a:lnTo>
                <a:lnTo>
                  <a:pt x="1474203" y="696543"/>
                </a:lnTo>
                <a:lnTo>
                  <a:pt x="1491737" y="661872"/>
                </a:lnTo>
                <a:lnTo>
                  <a:pt x="1505631" y="626137"/>
                </a:lnTo>
                <a:lnTo>
                  <a:pt x="1521909" y="551877"/>
                </a:lnTo>
                <a:lnTo>
                  <a:pt x="1524000" y="513549"/>
                </a:lnTo>
                <a:lnTo>
                  <a:pt x="1521909" y="475222"/>
                </a:lnTo>
                <a:lnTo>
                  <a:pt x="1505631" y="400962"/>
                </a:lnTo>
                <a:lnTo>
                  <a:pt x="1491737" y="365228"/>
                </a:lnTo>
                <a:lnTo>
                  <a:pt x="1474203" y="330557"/>
                </a:lnTo>
                <a:lnTo>
                  <a:pt x="1453177" y="297048"/>
                </a:lnTo>
                <a:lnTo>
                  <a:pt x="1428806" y="264801"/>
                </a:lnTo>
                <a:lnTo>
                  <a:pt x="1401236" y="233915"/>
                </a:lnTo>
                <a:lnTo>
                  <a:pt x="1370616" y="204488"/>
                </a:lnTo>
                <a:lnTo>
                  <a:pt x="1337093" y="176622"/>
                </a:lnTo>
                <a:lnTo>
                  <a:pt x="1300814" y="150414"/>
                </a:lnTo>
                <a:lnTo>
                  <a:pt x="1261927" y="125964"/>
                </a:lnTo>
                <a:lnTo>
                  <a:pt x="1220578" y="103371"/>
                </a:lnTo>
                <a:lnTo>
                  <a:pt x="1176916" y="82735"/>
                </a:lnTo>
                <a:lnTo>
                  <a:pt x="1131087" y="64155"/>
                </a:lnTo>
                <a:lnTo>
                  <a:pt x="1083239" y="47730"/>
                </a:lnTo>
                <a:lnTo>
                  <a:pt x="1033519" y="33559"/>
                </a:lnTo>
                <a:lnTo>
                  <a:pt x="982075" y="21742"/>
                </a:lnTo>
                <a:lnTo>
                  <a:pt x="929053" y="12379"/>
                </a:lnTo>
                <a:lnTo>
                  <a:pt x="874602" y="5568"/>
                </a:lnTo>
                <a:lnTo>
                  <a:pt x="818868" y="1408"/>
                </a:lnTo>
                <a:lnTo>
                  <a:pt x="762000" y="0"/>
                </a:lnTo>
                <a:close/>
              </a:path>
            </a:pathLst>
          </a:custGeom>
          <a:solidFill>
            <a:srgbClr val="33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410200" y="4611693"/>
            <a:ext cx="1524000" cy="1027430"/>
          </a:xfrm>
          <a:custGeom>
            <a:avLst/>
            <a:gdLst/>
            <a:ahLst/>
            <a:cxnLst/>
            <a:rect l="l" t="t" r="r" b="b"/>
            <a:pathLst>
              <a:path w="1524000" h="1027429">
                <a:moveTo>
                  <a:pt x="0" y="513549"/>
                </a:moveTo>
                <a:lnTo>
                  <a:pt x="2090" y="475222"/>
                </a:lnTo>
                <a:lnTo>
                  <a:pt x="18368" y="400962"/>
                </a:lnTo>
                <a:lnTo>
                  <a:pt x="32262" y="365228"/>
                </a:lnTo>
                <a:lnTo>
                  <a:pt x="49796" y="330557"/>
                </a:lnTo>
                <a:lnTo>
                  <a:pt x="70822" y="297048"/>
                </a:lnTo>
                <a:lnTo>
                  <a:pt x="95193" y="264801"/>
                </a:lnTo>
                <a:lnTo>
                  <a:pt x="122763" y="233915"/>
                </a:lnTo>
                <a:lnTo>
                  <a:pt x="153383" y="204488"/>
                </a:lnTo>
                <a:lnTo>
                  <a:pt x="186906" y="176622"/>
                </a:lnTo>
                <a:lnTo>
                  <a:pt x="223185" y="150414"/>
                </a:lnTo>
                <a:lnTo>
                  <a:pt x="262072" y="125964"/>
                </a:lnTo>
                <a:lnTo>
                  <a:pt x="303421" y="103371"/>
                </a:lnTo>
                <a:lnTo>
                  <a:pt x="347083" y="82735"/>
                </a:lnTo>
                <a:lnTo>
                  <a:pt x="392912" y="64155"/>
                </a:lnTo>
                <a:lnTo>
                  <a:pt x="440760" y="47730"/>
                </a:lnTo>
                <a:lnTo>
                  <a:pt x="490480" y="33559"/>
                </a:lnTo>
                <a:lnTo>
                  <a:pt x="541924" y="21742"/>
                </a:lnTo>
                <a:lnTo>
                  <a:pt x="594946" y="12379"/>
                </a:lnTo>
                <a:lnTo>
                  <a:pt x="649397" y="5568"/>
                </a:lnTo>
                <a:lnTo>
                  <a:pt x="705131" y="1408"/>
                </a:lnTo>
                <a:lnTo>
                  <a:pt x="762000" y="0"/>
                </a:lnTo>
                <a:lnTo>
                  <a:pt x="818868" y="1408"/>
                </a:lnTo>
                <a:lnTo>
                  <a:pt x="874602" y="5568"/>
                </a:lnTo>
                <a:lnTo>
                  <a:pt x="929053" y="12379"/>
                </a:lnTo>
                <a:lnTo>
                  <a:pt x="982075" y="21742"/>
                </a:lnTo>
                <a:lnTo>
                  <a:pt x="1033519" y="33559"/>
                </a:lnTo>
                <a:lnTo>
                  <a:pt x="1083239" y="47730"/>
                </a:lnTo>
                <a:lnTo>
                  <a:pt x="1131087" y="64155"/>
                </a:lnTo>
                <a:lnTo>
                  <a:pt x="1176916" y="82735"/>
                </a:lnTo>
                <a:lnTo>
                  <a:pt x="1220578" y="103371"/>
                </a:lnTo>
                <a:lnTo>
                  <a:pt x="1261927" y="125964"/>
                </a:lnTo>
                <a:lnTo>
                  <a:pt x="1300814" y="150414"/>
                </a:lnTo>
                <a:lnTo>
                  <a:pt x="1337093" y="176622"/>
                </a:lnTo>
                <a:lnTo>
                  <a:pt x="1370616" y="204488"/>
                </a:lnTo>
                <a:lnTo>
                  <a:pt x="1401236" y="233915"/>
                </a:lnTo>
                <a:lnTo>
                  <a:pt x="1428806" y="264801"/>
                </a:lnTo>
                <a:lnTo>
                  <a:pt x="1453177" y="297048"/>
                </a:lnTo>
                <a:lnTo>
                  <a:pt x="1474203" y="330557"/>
                </a:lnTo>
                <a:lnTo>
                  <a:pt x="1491737" y="365228"/>
                </a:lnTo>
                <a:lnTo>
                  <a:pt x="1505631" y="400962"/>
                </a:lnTo>
                <a:lnTo>
                  <a:pt x="1521909" y="475222"/>
                </a:lnTo>
                <a:lnTo>
                  <a:pt x="1524000" y="513549"/>
                </a:lnTo>
                <a:lnTo>
                  <a:pt x="1521909" y="551877"/>
                </a:lnTo>
                <a:lnTo>
                  <a:pt x="1515737" y="589439"/>
                </a:lnTo>
                <a:lnTo>
                  <a:pt x="1491737" y="661872"/>
                </a:lnTo>
                <a:lnTo>
                  <a:pt x="1474203" y="696543"/>
                </a:lnTo>
                <a:lnTo>
                  <a:pt x="1453177" y="730053"/>
                </a:lnTo>
                <a:lnTo>
                  <a:pt x="1428806" y="762301"/>
                </a:lnTo>
                <a:lnTo>
                  <a:pt x="1401236" y="793188"/>
                </a:lnTo>
                <a:lnTo>
                  <a:pt x="1370616" y="822615"/>
                </a:lnTo>
                <a:lnTo>
                  <a:pt x="1337093" y="850483"/>
                </a:lnTo>
                <a:lnTo>
                  <a:pt x="1300814" y="876692"/>
                </a:lnTo>
                <a:lnTo>
                  <a:pt x="1261927" y="901143"/>
                </a:lnTo>
                <a:lnTo>
                  <a:pt x="1220578" y="923736"/>
                </a:lnTo>
                <a:lnTo>
                  <a:pt x="1176916" y="944373"/>
                </a:lnTo>
                <a:lnTo>
                  <a:pt x="1131087" y="962954"/>
                </a:lnTo>
                <a:lnTo>
                  <a:pt x="1083239" y="979380"/>
                </a:lnTo>
                <a:lnTo>
                  <a:pt x="1033519" y="993551"/>
                </a:lnTo>
                <a:lnTo>
                  <a:pt x="982075" y="1005368"/>
                </a:lnTo>
                <a:lnTo>
                  <a:pt x="929053" y="1014732"/>
                </a:lnTo>
                <a:lnTo>
                  <a:pt x="874602" y="1021544"/>
                </a:lnTo>
                <a:lnTo>
                  <a:pt x="818868" y="1025703"/>
                </a:lnTo>
                <a:lnTo>
                  <a:pt x="762000" y="1027112"/>
                </a:lnTo>
                <a:lnTo>
                  <a:pt x="705131" y="1025703"/>
                </a:lnTo>
                <a:lnTo>
                  <a:pt x="649397" y="1021544"/>
                </a:lnTo>
                <a:lnTo>
                  <a:pt x="594946" y="1014732"/>
                </a:lnTo>
                <a:lnTo>
                  <a:pt x="541924" y="1005368"/>
                </a:lnTo>
                <a:lnTo>
                  <a:pt x="490480" y="993551"/>
                </a:lnTo>
                <a:lnTo>
                  <a:pt x="440760" y="979380"/>
                </a:lnTo>
                <a:lnTo>
                  <a:pt x="392912" y="962954"/>
                </a:lnTo>
                <a:lnTo>
                  <a:pt x="347083" y="944373"/>
                </a:lnTo>
                <a:lnTo>
                  <a:pt x="303421" y="923736"/>
                </a:lnTo>
                <a:lnTo>
                  <a:pt x="262072" y="901143"/>
                </a:lnTo>
                <a:lnTo>
                  <a:pt x="223185" y="876692"/>
                </a:lnTo>
                <a:lnTo>
                  <a:pt x="186906" y="850483"/>
                </a:lnTo>
                <a:lnTo>
                  <a:pt x="153383" y="822615"/>
                </a:lnTo>
                <a:lnTo>
                  <a:pt x="122763" y="793188"/>
                </a:lnTo>
                <a:lnTo>
                  <a:pt x="95193" y="762301"/>
                </a:lnTo>
                <a:lnTo>
                  <a:pt x="70822" y="730053"/>
                </a:lnTo>
                <a:lnTo>
                  <a:pt x="49796" y="696543"/>
                </a:lnTo>
                <a:lnTo>
                  <a:pt x="32262" y="661872"/>
                </a:lnTo>
                <a:lnTo>
                  <a:pt x="18368" y="626137"/>
                </a:lnTo>
                <a:lnTo>
                  <a:pt x="2090" y="551877"/>
                </a:lnTo>
                <a:lnTo>
                  <a:pt x="0" y="513549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483149" y="4893087"/>
            <a:ext cx="1378585" cy="453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7804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Other birth 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family</a:t>
            </a:r>
            <a:r>
              <a:rPr sz="14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members</a:t>
            </a:r>
            <a:endParaRPr sz="14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973387" y="4497387"/>
            <a:ext cx="936625" cy="717550"/>
          </a:xfrm>
          <a:custGeom>
            <a:avLst/>
            <a:gdLst/>
            <a:ahLst/>
            <a:cxnLst/>
            <a:rect l="l" t="t" r="r" b="b"/>
            <a:pathLst>
              <a:path w="936625" h="717550">
                <a:moveTo>
                  <a:pt x="468312" y="0"/>
                </a:moveTo>
                <a:lnTo>
                  <a:pt x="413698" y="2413"/>
                </a:lnTo>
                <a:lnTo>
                  <a:pt x="360934" y="9475"/>
                </a:lnTo>
                <a:lnTo>
                  <a:pt x="310372" y="20916"/>
                </a:lnTo>
                <a:lnTo>
                  <a:pt x="262363" y="36466"/>
                </a:lnTo>
                <a:lnTo>
                  <a:pt x="217258" y="55857"/>
                </a:lnTo>
                <a:lnTo>
                  <a:pt x="175409" y="78819"/>
                </a:lnTo>
                <a:lnTo>
                  <a:pt x="137167" y="105082"/>
                </a:lnTo>
                <a:lnTo>
                  <a:pt x="102884" y="134379"/>
                </a:lnTo>
                <a:lnTo>
                  <a:pt x="72912" y="166440"/>
                </a:lnTo>
                <a:lnTo>
                  <a:pt x="47600" y="200995"/>
                </a:lnTo>
                <a:lnTo>
                  <a:pt x="27302" y="237775"/>
                </a:lnTo>
                <a:lnTo>
                  <a:pt x="12368" y="276511"/>
                </a:lnTo>
                <a:lnTo>
                  <a:pt x="3150" y="316934"/>
                </a:lnTo>
                <a:lnTo>
                  <a:pt x="0" y="358775"/>
                </a:lnTo>
                <a:lnTo>
                  <a:pt x="3150" y="400615"/>
                </a:lnTo>
                <a:lnTo>
                  <a:pt x="12368" y="441038"/>
                </a:lnTo>
                <a:lnTo>
                  <a:pt x="27302" y="479774"/>
                </a:lnTo>
                <a:lnTo>
                  <a:pt x="47600" y="516554"/>
                </a:lnTo>
                <a:lnTo>
                  <a:pt x="72912" y="551109"/>
                </a:lnTo>
                <a:lnTo>
                  <a:pt x="102884" y="583170"/>
                </a:lnTo>
                <a:lnTo>
                  <a:pt x="137167" y="612467"/>
                </a:lnTo>
                <a:lnTo>
                  <a:pt x="175409" y="638730"/>
                </a:lnTo>
                <a:lnTo>
                  <a:pt x="217258" y="661692"/>
                </a:lnTo>
                <a:lnTo>
                  <a:pt x="262363" y="681083"/>
                </a:lnTo>
                <a:lnTo>
                  <a:pt x="310372" y="696633"/>
                </a:lnTo>
                <a:lnTo>
                  <a:pt x="360934" y="708074"/>
                </a:lnTo>
                <a:lnTo>
                  <a:pt x="413698" y="715136"/>
                </a:lnTo>
                <a:lnTo>
                  <a:pt x="468312" y="717550"/>
                </a:lnTo>
                <a:lnTo>
                  <a:pt x="522928" y="715136"/>
                </a:lnTo>
                <a:lnTo>
                  <a:pt x="575694" y="708074"/>
                </a:lnTo>
                <a:lnTo>
                  <a:pt x="626257" y="696633"/>
                </a:lnTo>
                <a:lnTo>
                  <a:pt x="674267" y="681083"/>
                </a:lnTo>
                <a:lnTo>
                  <a:pt x="719372" y="661692"/>
                </a:lnTo>
                <a:lnTo>
                  <a:pt x="761220" y="638730"/>
                </a:lnTo>
                <a:lnTo>
                  <a:pt x="799461" y="612467"/>
                </a:lnTo>
                <a:lnTo>
                  <a:pt x="833744" y="583170"/>
                </a:lnTo>
                <a:lnTo>
                  <a:pt x="863715" y="551109"/>
                </a:lnTo>
                <a:lnTo>
                  <a:pt x="889026" y="516554"/>
                </a:lnTo>
                <a:lnTo>
                  <a:pt x="909323" y="479774"/>
                </a:lnTo>
                <a:lnTo>
                  <a:pt x="924256" y="441038"/>
                </a:lnTo>
                <a:lnTo>
                  <a:pt x="933474" y="400615"/>
                </a:lnTo>
                <a:lnTo>
                  <a:pt x="936625" y="358775"/>
                </a:lnTo>
                <a:lnTo>
                  <a:pt x="933474" y="316934"/>
                </a:lnTo>
                <a:lnTo>
                  <a:pt x="924256" y="276511"/>
                </a:lnTo>
                <a:lnTo>
                  <a:pt x="909323" y="237775"/>
                </a:lnTo>
                <a:lnTo>
                  <a:pt x="889026" y="200995"/>
                </a:lnTo>
                <a:lnTo>
                  <a:pt x="863715" y="166440"/>
                </a:lnTo>
                <a:lnTo>
                  <a:pt x="833744" y="134379"/>
                </a:lnTo>
                <a:lnTo>
                  <a:pt x="799461" y="105082"/>
                </a:lnTo>
                <a:lnTo>
                  <a:pt x="761220" y="78819"/>
                </a:lnTo>
                <a:lnTo>
                  <a:pt x="719372" y="55857"/>
                </a:lnTo>
                <a:lnTo>
                  <a:pt x="674267" y="36466"/>
                </a:lnTo>
                <a:lnTo>
                  <a:pt x="626257" y="20916"/>
                </a:lnTo>
                <a:lnTo>
                  <a:pt x="575694" y="9475"/>
                </a:lnTo>
                <a:lnTo>
                  <a:pt x="522928" y="2413"/>
                </a:lnTo>
                <a:lnTo>
                  <a:pt x="468312" y="0"/>
                </a:lnTo>
                <a:close/>
              </a:path>
            </a:pathLst>
          </a:custGeom>
          <a:solidFill>
            <a:srgbClr val="33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973387" y="4497387"/>
            <a:ext cx="936625" cy="717550"/>
          </a:xfrm>
          <a:custGeom>
            <a:avLst/>
            <a:gdLst/>
            <a:ahLst/>
            <a:cxnLst/>
            <a:rect l="l" t="t" r="r" b="b"/>
            <a:pathLst>
              <a:path w="936625" h="717550">
                <a:moveTo>
                  <a:pt x="0" y="358775"/>
                </a:moveTo>
                <a:lnTo>
                  <a:pt x="3150" y="316934"/>
                </a:lnTo>
                <a:lnTo>
                  <a:pt x="12368" y="276511"/>
                </a:lnTo>
                <a:lnTo>
                  <a:pt x="27302" y="237775"/>
                </a:lnTo>
                <a:lnTo>
                  <a:pt x="47600" y="200995"/>
                </a:lnTo>
                <a:lnTo>
                  <a:pt x="72912" y="166440"/>
                </a:lnTo>
                <a:lnTo>
                  <a:pt x="102884" y="134379"/>
                </a:lnTo>
                <a:lnTo>
                  <a:pt x="137167" y="105082"/>
                </a:lnTo>
                <a:lnTo>
                  <a:pt x="175409" y="78819"/>
                </a:lnTo>
                <a:lnTo>
                  <a:pt x="217258" y="55857"/>
                </a:lnTo>
                <a:lnTo>
                  <a:pt x="262363" y="36466"/>
                </a:lnTo>
                <a:lnTo>
                  <a:pt x="310372" y="20916"/>
                </a:lnTo>
                <a:lnTo>
                  <a:pt x="360934" y="9475"/>
                </a:lnTo>
                <a:lnTo>
                  <a:pt x="413698" y="2413"/>
                </a:lnTo>
                <a:lnTo>
                  <a:pt x="468312" y="0"/>
                </a:lnTo>
                <a:lnTo>
                  <a:pt x="522928" y="2413"/>
                </a:lnTo>
                <a:lnTo>
                  <a:pt x="575694" y="9475"/>
                </a:lnTo>
                <a:lnTo>
                  <a:pt x="626257" y="20916"/>
                </a:lnTo>
                <a:lnTo>
                  <a:pt x="674267" y="36466"/>
                </a:lnTo>
                <a:lnTo>
                  <a:pt x="719372" y="55857"/>
                </a:lnTo>
                <a:lnTo>
                  <a:pt x="761220" y="78819"/>
                </a:lnTo>
                <a:lnTo>
                  <a:pt x="799461" y="105082"/>
                </a:lnTo>
                <a:lnTo>
                  <a:pt x="833744" y="134379"/>
                </a:lnTo>
                <a:lnTo>
                  <a:pt x="863715" y="166440"/>
                </a:lnTo>
                <a:lnTo>
                  <a:pt x="889026" y="200995"/>
                </a:lnTo>
                <a:lnTo>
                  <a:pt x="909323" y="237775"/>
                </a:lnTo>
                <a:lnTo>
                  <a:pt x="924256" y="276511"/>
                </a:lnTo>
                <a:lnTo>
                  <a:pt x="933474" y="316934"/>
                </a:lnTo>
                <a:lnTo>
                  <a:pt x="936625" y="358775"/>
                </a:lnTo>
                <a:lnTo>
                  <a:pt x="933474" y="400615"/>
                </a:lnTo>
                <a:lnTo>
                  <a:pt x="924256" y="441038"/>
                </a:lnTo>
                <a:lnTo>
                  <a:pt x="909323" y="479774"/>
                </a:lnTo>
                <a:lnTo>
                  <a:pt x="889026" y="516554"/>
                </a:lnTo>
                <a:lnTo>
                  <a:pt x="863715" y="551109"/>
                </a:lnTo>
                <a:lnTo>
                  <a:pt x="833744" y="583170"/>
                </a:lnTo>
                <a:lnTo>
                  <a:pt x="799461" y="612467"/>
                </a:lnTo>
                <a:lnTo>
                  <a:pt x="761220" y="638730"/>
                </a:lnTo>
                <a:lnTo>
                  <a:pt x="719372" y="661692"/>
                </a:lnTo>
                <a:lnTo>
                  <a:pt x="674267" y="681083"/>
                </a:lnTo>
                <a:lnTo>
                  <a:pt x="626257" y="696633"/>
                </a:lnTo>
                <a:lnTo>
                  <a:pt x="575694" y="708074"/>
                </a:lnTo>
                <a:lnTo>
                  <a:pt x="522928" y="715136"/>
                </a:lnTo>
                <a:lnTo>
                  <a:pt x="468312" y="717550"/>
                </a:lnTo>
                <a:lnTo>
                  <a:pt x="413698" y="715136"/>
                </a:lnTo>
                <a:lnTo>
                  <a:pt x="360934" y="708074"/>
                </a:lnTo>
                <a:lnTo>
                  <a:pt x="310372" y="696633"/>
                </a:lnTo>
                <a:lnTo>
                  <a:pt x="262363" y="681083"/>
                </a:lnTo>
                <a:lnTo>
                  <a:pt x="217258" y="661692"/>
                </a:lnTo>
                <a:lnTo>
                  <a:pt x="175409" y="638730"/>
                </a:lnTo>
                <a:lnTo>
                  <a:pt x="137167" y="612467"/>
                </a:lnTo>
                <a:lnTo>
                  <a:pt x="102884" y="583170"/>
                </a:lnTo>
                <a:lnTo>
                  <a:pt x="72912" y="551109"/>
                </a:lnTo>
                <a:lnTo>
                  <a:pt x="47600" y="516554"/>
                </a:lnTo>
                <a:lnTo>
                  <a:pt x="27302" y="479774"/>
                </a:lnTo>
                <a:lnTo>
                  <a:pt x="12368" y="441038"/>
                </a:lnTo>
                <a:lnTo>
                  <a:pt x="3150" y="400615"/>
                </a:lnTo>
                <a:lnTo>
                  <a:pt x="0" y="358775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107643" y="4624006"/>
            <a:ext cx="669290" cy="453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9535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Birth 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b="1" spc="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ts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3768725" y="4303712"/>
            <a:ext cx="316230" cy="227329"/>
          </a:xfrm>
          <a:custGeom>
            <a:avLst/>
            <a:gdLst/>
            <a:ahLst/>
            <a:cxnLst/>
            <a:rect l="l" t="t" r="r" b="b"/>
            <a:pathLst>
              <a:path w="316229" h="227329">
                <a:moveTo>
                  <a:pt x="315912" y="0"/>
                </a:moveTo>
                <a:lnTo>
                  <a:pt x="0" y="227012"/>
                </a:lnTo>
              </a:path>
            </a:pathLst>
          </a:custGeom>
          <a:ln w="76200">
            <a:solidFill>
              <a:srgbClr val="FFCC66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607050" y="4295775"/>
            <a:ext cx="301625" cy="328930"/>
          </a:xfrm>
          <a:custGeom>
            <a:avLst/>
            <a:gdLst/>
            <a:ahLst/>
            <a:cxnLst/>
            <a:rect l="l" t="t" r="r" b="b"/>
            <a:pathLst>
              <a:path w="301625" h="328929">
                <a:moveTo>
                  <a:pt x="301625" y="328612"/>
                </a:moveTo>
                <a:lnTo>
                  <a:pt x="0" y="0"/>
                </a:lnTo>
              </a:path>
            </a:pathLst>
          </a:custGeom>
          <a:ln w="50800">
            <a:solidFill>
              <a:srgbClr val="CC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630989" y="1873244"/>
            <a:ext cx="1030605" cy="716280"/>
          </a:xfrm>
          <a:custGeom>
            <a:avLst/>
            <a:gdLst/>
            <a:ahLst/>
            <a:cxnLst/>
            <a:rect l="l" t="t" r="r" b="b"/>
            <a:pathLst>
              <a:path w="1030604" h="716280">
                <a:moveTo>
                  <a:pt x="515150" y="0"/>
                </a:moveTo>
                <a:lnTo>
                  <a:pt x="459017" y="2100"/>
                </a:lnTo>
                <a:lnTo>
                  <a:pt x="404635" y="8256"/>
                </a:lnTo>
                <a:lnTo>
                  <a:pt x="352319" y="18250"/>
                </a:lnTo>
                <a:lnTo>
                  <a:pt x="302382" y="31862"/>
                </a:lnTo>
                <a:lnTo>
                  <a:pt x="255140" y="48875"/>
                </a:lnTo>
                <a:lnTo>
                  <a:pt x="210905" y="69070"/>
                </a:lnTo>
                <a:lnTo>
                  <a:pt x="169992" y="92228"/>
                </a:lnTo>
                <a:lnTo>
                  <a:pt x="132716" y="118132"/>
                </a:lnTo>
                <a:lnTo>
                  <a:pt x="99391" y="146563"/>
                </a:lnTo>
                <a:lnTo>
                  <a:pt x="70331" y="177303"/>
                </a:lnTo>
                <a:lnTo>
                  <a:pt x="45849" y="210133"/>
                </a:lnTo>
                <a:lnTo>
                  <a:pt x="26261" y="244834"/>
                </a:lnTo>
                <a:lnTo>
                  <a:pt x="11881" y="281190"/>
                </a:lnTo>
                <a:lnTo>
                  <a:pt x="3022" y="318980"/>
                </a:lnTo>
                <a:lnTo>
                  <a:pt x="0" y="357987"/>
                </a:lnTo>
                <a:lnTo>
                  <a:pt x="3022" y="396994"/>
                </a:lnTo>
                <a:lnTo>
                  <a:pt x="11881" y="434785"/>
                </a:lnTo>
                <a:lnTo>
                  <a:pt x="26261" y="471140"/>
                </a:lnTo>
                <a:lnTo>
                  <a:pt x="45849" y="505842"/>
                </a:lnTo>
                <a:lnTo>
                  <a:pt x="70331" y="538671"/>
                </a:lnTo>
                <a:lnTo>
                  <a:pt x="99391" y="569411"/>
                </a:lnTo>
                <a:lnTo>
                  <a:pt x="132716" y="597842"/>
                </a:lnTo>
                <a:lnTo>
                  <a:pt x="169992" y="623746"/>
                </a:lnTo>
                <a:lnTo>
                  <a:pt x="210905" y="646905"/>
                </a:lnTo>
                <a:lnTo>
                  <a:pt x="255140" y="667099"/>
                </a:lnTo>
                <a:lnTo>
                  <a:pt x="302382" y="684112"/>
                </a:lnTo>
                <a:lnTo>
                  <a:pt x="352319" y="697724"/>
                </a:lnTo>
                <a:lnTo>
                  <a:pt x="404635" y="707718"/>
                </a:lnTo>
                <a:lnTo>
                  <a:pt x="459017" y="713874"/>
                </a:lnTo>
                <a:lnTo>
                  <a:pt x="515150" y="715975"/>
                </a:lnTo>
                <a:lnTo>
                  <a:pt x="571280" y="713874"/>
                </a:lnTo>
                <a:lnTo>
                  <a:pt x="625660" y="707718"/>
                </a:lnTo>
                <a:lnTo>
                  <a:pt x="677974" y="697724"/>
                </a:lnTo>
                <a:lnTo>
                  <a:pt x="727909" y="684112"/>
                </a:lnTo>
                <a:lnTo>
                  <a:pt x="775151" y="667099"/>
                </a:lnTo>
                <a:lnTo>
                  <a:pt x="819384" y="646905"/>
                </a:lnTo>
                <a:lnTo>
                  <a:pt x="860296" y="623746"/>
                </a:lnTo>
                <a:lnTo>
                  <a:pt x="897571" y="597842"/>
                </a:lnTo>
                <a:lnTo>
                  <a:pt x="930896" y="569411"/>
                </a:lnTo>
                <a:lnTo>
                  <a:pt x="959956" y="538671"/>
                </a:lnTo>
                <a:lnTo>
                  <a:pt x="984437" y="505842"/>
                </a:lnTo>
                <a:lnTo>
                  <a:pt x="1004025" y="471140"/>
                </a:lnTo>
                <a:lnTo>
                  <a:pt x="1018406" y="434785"/>
                </a:lnTo>
                <a:lnTo>
                  <a:pt x="1027264" y="396994"/>
                </a:lnTo>
                <a:lnTo>
                  <a:pt x="1030287" y="357987"/>
                </a:lnTo>
                <a:lnTo>
                  <a:pt x="1027264" y="318980"/>
                </a:lnTo>
                <a:lnTo>
                  <a:pt x="1018406" y="281190"/>
                </a:lnTo>
                <a:lnTo>
                  <a:pt x="1004025" y="244834"/>
                </a:lnTo>
                <a:lnTo>
                  <a:pt x="984437" y="210133"/>
                </a:lnTo>
                <a:lnTo>
                  <a:pt x="959956" y="177303"/>
                </a:lnTo>
                <a:lnTo>
                  <a:pt x="930896" y="146563"/>
                </a:lnTo>
                <a:lnTo>
                  <a:pt x="897571" y="118132"/>
                </a:lnTo>
                <a:lnTo>
                  <a:pt x="860296" y="92228"/>
                </a:lnTo>
                <a:lnTo>
                  <a:pt x="819384" y="69070"/>
                </a:lnTo>
                <a:lnTo>
                  <a:pt x="775151" y="48875"/>
                </a:lnTo>
                <a:lnTo>
                  <a:pt x="727909" y="31862"/>
                </a:lnTo>
                <a:lnTo>
                  <a:pt x="677974" y="18250"/>
                </a:lnTo>
                <a:lnTo>
                  <a:pt x="625660" y="8256"/>
                </a:lnTo>
                <a:lnTo>
                  <a:pt x="571280" y="2100"/>
                </a:lnTo>
                <a:lnTo>
                  <a:pt x="515150" y="0"/>
                </a:lnTo>
                <a:close/>
              </a:path>
            </a:pathLst>
          </a:custGeom>
          <a:solidFill>
            <a:srgbClr val="33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630989" y="1873244"/>
            <a:ext cx="1030605" cy="716280"/>
          </a:xfrm>
          <a:custGeom>
            <a:avLst/>
            <a:gdLst/>
            <a:ahLst/>
            <a:cxnLst/>
            <a:rect l="l" t="t" r="r" b="b"/>
            <a:pathLst>
              <a:path w="1030604" h="716280">
                <a:moveTo>
                  <a:pt x="0" y="357987"/>
                </a:moveTo>
                <a:lnTo>
                  <a:pt x="3022" y="318980"/>
                </a:lnTo>
                <a:lnTo>
                  <a:pt x="11881" y="281190"/>
                </a:lnTo>
                <a:lnTo>
                  <a:pt x="26261" y="244834"/>
                </a:lnTo>
                <a:lnTo>
                  <a:pt x="45849" y="210133"/>
                </a:lnTo>
                <a:lnTo>
                  <a:pt x="70331" y="177303"/>
                </a:lnTo>
                <a:lnTo>
                  <a:pt x="99391" y="146563"/>
                </a:lnTo>
                <a:lnTo>
                  <a:pt x="132716" y="118132"/>
                </a:lnTo>
                <a:lnTo>
                  <a:pt x="169992" y="92228"/>
                </a:lnTo>
                <a:lnTo>
                  <a:pt x="210905" y="69070"/>
                </a:lnTo>
                <a:lnTo>
                  <a:pt x="255140" y="48875"/>
                </a:lnTo>
                <a:lnTo>
                  <a:pt x="302382" y="31862"/>
                </a:lnTo>
                <a:lnTo>
                  <a:pt x="352319" y="18250"/>
                </a:lnTo>
                <a:lnTo>
                  <a:pt x="404635" y="8256"/>
                </a:lnTo>
                <a:lnTo>
                  <a:pt x="459017" y="2100"/>
                </a:lnTo>
                <a:lnTo>
                  <a:pt x="515150" y="0"/>
                </a:lnTo>
                <a:lnTo>
                  <a:pt x="571280" y="2100"/>
                </a:lnTo>
                <a:lnTo>
                  <a:pt x="625660" y="8256"/>
                </a:lnTo>
                <a:lnTo>
                  <a:pt x="677974" y="18250"/>
                </a:lnTo>
                <a:lnTo>
                  <a:pt x="727909" y="31862"/>
                </a:lnTo>
                <a:lnTo>
                  <a:pt x="775151" y="48875"/>
                </a:lnTo>
                <a:lnTo>
                  <a:pt x="819384" y="69070"/>
                </a:lnTo>
                <a:lnTo>
                  <a:pt x="860296" y="92228"/>
                </a:lnTo>
                <a:lnTo>
                  <a:pt x="897571" y="118132"/>
                </a:lnTo>
                <a:lnTo>
                  <a:pt x="930896" y="146563"/>
                </a:lnTo>
                <a:lnTo>
                  <a:pt x="959956" y="177303"/>
                </a:lnTo>
                <a:lnTo>
                  <a:pt x="984437" y="210133"/>
                </a:lnTo>
                <a:lnTo>
                  <a:pt x="1004025" y="244834"/>
                </a:lnTo>
                <a:lnTo>
                  <a:pt x="1018406" y="281190"/>
                </a:lnTo>
                <a:lnTo>
                  <a:pt x="1027264" y="318980"/>
                </a:lnTo>
                <a:lnTo>
                  <a:pt x="1030287" y="357987"/>
                </a:lnTo>
                <a:lnTo>
                  <a:pt x="1027264" y="396994"/>
                </a:lnTo>
                <a:lnTo>
                  <a:pt x="1018406" y="434785"/>
                </a:lnTo>
                <a:lnTo>
                  <a:pt x="1004025" y="471140"/>
                </a:lnTo>
                <a:lnTo>
                  <a:pt x="984437" y="505842"/>
                </a:lnTo>
                <a:lnTo>
                  <a:pt x="959956" y="538671"/>
                </a:lnTo>
                <a:lnTo>
                  <a:pt x="930896" y="569411"/>
                </a:lnTo>
                <a:lnTo>
                  <a:pt x="897571" y="597842"/>
                </a:lnTo>
                <a:lnTo>
                  <a:pt x="860296" y="623746"/>
                </a:lnTo>
                <a:lnTo>
                  <a:pt x="819384" y="646905"/>
                </a:lnTo>
                <a:lnTo>
                  <a:pt x="775151" y="667099"/>
                </a:lnTo>
                <a:lnTo>
                  <a:pt x="727909" y="684112"/>
                </a:lnTo>
                <a:lnTo>
                  <a:pt x="677974" y="697724"/>
                </a:lnTo>
                <a:lnTo>
                  <a:pt x="625660" y="707718"/>
                </a:lnTo>
                <a:lnTo>
                  <a:pt x="571280" y="713874"/>
                </a:lnTo>
                <a:lnTo>
                  <a:pt x="515150" y="715975"/>
                </a:lnTo>
                <a:lnTo>
                  <a:pt x="459017" y="713874"/>
                </a:lnTo>
                <a:lnTo>
                  <a:pt x="404635" y="707718"/>
                </a:lnTo>
                <a:lnTo>
                  <a:pt x="352319" y="697724"/>
                </a:lnTo>
                <a:lnTo>
                  <a:pt x="302382" y="684112"/>
                </a:lnTo>
                <a:lnTo>
                  <a:pt x="255140" y="667099"/>
                </a:lnTo>
                <a:lnTo>
                  <a:pt x="210905" y="646905"/>
                </a:lnTo>
                <a:lnTo>
                  <a:pt x="169992" y="623746"/>
                </a:lnTo>
                <a:lnTo>
                  <a:pt x="132716" y="597842"/>
                </a:lnTo>
                <a:lnTo>
                  <a:pt x="99391" y="569411"/>
                </a:lnTo>
                <a:lnTo>
                  <a:pt x="70331" y="538671"/>
                </a:lnTo>
                <a:lnTo>
                  <a:pt x="45849" y="505842"/>
                </a:lnTo>
                <a:lnTo>
                  <a:pt x="26261" y="471140"/>
                </a:lnTo>
                <a:lnTo>
                  <a:pt x="11881" y="434785"/>
                </a:lnTo>
                <a:lnTo>
                  <a:pt x="3022" y="396994"/>
                </a:lnTo>
                <a:lnTo>
                  <a:pt x="0" y="357987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6698900" y="2105755"/>
            <a:ext cx="89598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Educators</a:t>
            </a:r>
            <a:endParaRPr sz="140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5751512" y="2441575"/>
            <a:ext cx="979805" cy="755650"/>
          </a:xfrm>
          <a:custGeom>
            <a:avLst/>
            <a:gdLst/>
            <a:ahLst/>
            <a:cxnLst/>
            <a:rect l="l" t="t" r="r" b="b"/>
            <a:pathLst>
              <a:path w="979804" h="755650">
                <a:moveTo>
                  <a:pt x="979487" y="0"/>
                </a:moveTo>
                <a:lnTo>
                  <a:pt x="0" y="755650"/>
                </a:lnTo>
              </a:path>
            </a:pathLst>
          </a:custGeom>
          <a:ln w="25400">
            <a:solidFill>
              <a:srgbClr val="FFFFF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487612" y="1485901"/>
            <a:ext cx="1294130" cy="638175"/>
          </a:xfrm>
          <a:custGeom>
            <a:avLst/>
            <a:gdLst/>
            <a:ahLst/>
            <a:cxnLst/>
            <a:rect l="l" t="t" r="r" b="b"/>
            <a:pathLst>
              <a:path w="1294129" h="638175">
                <a:moveTo>
                  <a:pt x="646906" y="0"/>
                </a:moveTo>
                <a:lnTo>
                  <a:pt x="584611" y="1460"/>
                </a:lnTo>
                <a:lnTo>
                  <a:pt x="523985" y="5753"/>
                </a:lnTo>
                <a:lnTo>
                  <a:pt x="465305" y="12745"/>
                </a:lnTo>
                <a:lnTo>
                  <a:pt x="408843" y="22301"/>
                </a:lnTo>
                <a:lnTo>
                  <a:pt x="354870" y="34288"/>
                </a:lnTo>
                <a:lnTo>
                  <a:pt x="303657" y="48573"/>
                </a:lnTo>
                <a:lnTo>
                  <a:pt x="255474" y="65022"/>
                </a:lnTo>
                <a:lnTo>
                  <a:pt x="210594" y="83500"/>
                </a:lnTo>
                <a:lnTo>
                  <a:pt x="169287" y="103875"/>
                </a:lnTo>
                <a:lnTo>
                  <a:pt x="131825" y="126012"/>
                </a:lnTo>
                <a:lnTo>
                  <a:pt x="98477" y="149777"/>
                </a:lnTo>
                <a:lnTo>
                  <a:pt x="69516" y="175038"/>
                </a:lnTo>
                <a:lnTo>
                  <a:pt x="25839" y="229510"/>
                </a:lnTo>
                <a:lnTo>
                  <a:pt x="2961" y="288357"/>
                </a:lnTo>
                <a:lnTo>
                  <a:pt x="0" y="319087"/>
                </a:lnTo>
                <a:lnTo>
                  <a:pt x="2961" y="349817"/>
                </a:lnTo>
                <a:lnTo>
                  <a:pt x="25839" y="408664"/>
                </a:lnTo>
                <a:lnTo>
                  <a:pt x="69516" y="463136"/>
                </a:lnTo>
                <a:lnTo>
                  <a:pt x="98477" y="488396"/>
                </a:lnTo>
                <a:lnTo>
                  <a:pt x="131825" y="512162"/>
                </a:lnTo>
                <a:lnTo>
                  <a:pt x="169287" y="534299"/>
                </a:lnTo>
                <a:lnTo>
                  <a:pt x="210594" y="554674"/>
                </a:lnTo>
                <a:lnTo>
                  <a:pt x="255474" y="573152"/>
                </a:lnTo>
                <a:lnTo>
                  <a:pt x="303657" y="589601"/>
                </a:lnTo>
                <a:lnTo>
                  <a:pt x="354870" y="603885"/>
                </a:lnTo>
                <a:lnTo>
                  <a:pt x="408843" y="615873"/>
                </a:lnTo>
                <a:lnTo>
                  <a:pt x="465305" y="625429"/>
                </a:lnTo>
                <a:lnTo>
                  <a:pt x="523985" y="632421"/>
                </a:lnTo>
                <a:lnTo>
                  <a:pt x="584611" y="636714"/>
                </a:lnTo>
                <a:lnTo>
                  <a:pt x="646912" y="638174"/>
                </a:lnTo>
                <a:lnTo>
                  <a:pt x="709211" y="636714"/>
                </a:lnTo>
                <a:lnTo>
                  <a:pt x="769836" y="632421"/>
                </a:lnTo>
                <a:lnTo>
                  <a:pt x="828513" y="625429"/>
                </a:lnTo>
                <a:lnTo>
                  <a:pt x="884974" y="615873"/>
                </a:lnTo>
                <a:lnTo>
                  <a:pt x="938946" y="603885"/>
                </a:lnTo>
                <a:lnTo>
                  <a:pt x="990158" y="589601"/>
                </a:lnTo>
                <a:lnTo>
                  <a:pt x="1038340" y="573152"/>
                </a:lnTo>
                <a:lnTo>
                  <a:pt x="1083219" y="554674"/>
                </a:lnTo>
                <a:lnTo>
                  <a:pt x="1124526" y="534299"/>
                </a:lnTo>
                <a:lnTo>
                  <a:pt x="1161988" y="512162"/>
                </a:lnTo>
                <a:lnTo>
                  <a:pt x="1195335" y="488396"/>
                </a:lnTo>
                <a:lnTo>
                  <a:pt x="1224295" y="463136"/>
                </a:lnTo>
                <a:lnTo>
                  <a:pt x="1267973" y="408664"/>
                </a:lnTo>
                <a:lnTo>
                  <a:pt x="1290851" y="349817"/>
                </a:lnTo>
                <a:lnTo>
                  <a:pt x="1293812" y="319087"/>
                </a:lnTo>
                <a:lnTo>
                  <a:pt x="1290851" y="288357"/>
                </a:lnTo>
                <a:lnTo>
                  <a:pt x="1267973" y="229510"/>
                </a:lnTo>
                <a:lnTo>
                  <a:pt x="1224295" y="175038"/>
                </a:lnTo>
                <a:lnTo>
                  <a:pt x="1195334" y="149777"/>
                </a:lnTo>
                <a:lnTo>
                  <a:pt x="1161987" y="126012"/>
                </a:lnTo>
                <a:lnTo>
                  <a:pt x="1124524" y="103875"/>
                </a:lnTo>
                <a:lnTo>
                  <a:pt x="1083217" y="83500"/>
                </a:lnTo>
                <a:lnTo>
                  <a:pt x="1038337" y="65022"/>
                </a:lnTo>
                <a:lnTo>
                  <a:pt x="990155" y="48573"/>
                </a:lnTo>
                <a:lnTo>
                  <a:pt x="938941" y="34288"/>
                </a:lnTo>
                <a:lnTo>
                  <a:pt x="884968" y="22301"/>
                </a:lnTo>
                <a:lnTo>
                  <a:pt x="828506" y="12745"/>
                </a:lnTo>
                <a:lnTo>
                  <a:pt x="769827" y="5753"/>
                </a:lnTo>
                <a:lnTo>
                  <a:pt x="709201" y="1460"/>
                </a:lnTo>
                <a:lnTo>
                  <a:pt x="646906" y="0"/>
                </a:lnTo>
                <a:close/>
              </a:path>
            </a:pathLst>
          </a:custGeom>
          <a:solidFill>
            <a:srgbClr val="33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487612" y="1485901"/>
            <a:ext cx="1294130" cy="638175"/>
          </a:xfrm>
          <a:custGeom>
            <a:avLst/>
            <a:gdLst/>
            <a:ahLst/>
            <a:cxnLst/>
            <a:rect l="l" t="t" r="r" b="b"/>
            <a:pathLst>
              <a:path w="1294129" h="638175">
                <a:moveTo>
                  <a:pt x="0" y="319087"/>
                </a:moveTo>
                <a:lnTo>
                  <a:pt x="11664" y="258453"/>
                </a:lnTo>
                <a:lnTo>
                  <a:pt x="45213" y="201660"/>
                </a:lnTo>
                <a:lnTo>
                  <a:pt x="98477" y="149778"/>
                </a:lnTo>
                <a:lnTo>
                  <a:pt x="131825" y="126012"/>
                </a:lnTo>
                <a:lnTo>
                  <a:pt x="169287" y="103875"/>
                </a:lnTo>
                <a:lnTo>
                  <a:pt x="210594" y="83500"/>
                </a:lnTo>
                <a:lnTo>
                  <a:pt x="255474" y="65022"/>
                </a:lnTo>
                <a:lnTo>
                  <a:pt x="303657" y="48573"/>
                </a:lnTo>
                <a:lnTo>
                  <a:pt x="354870" y="34289"/>
                </a:lnTo>
                <a:lnTo>
                  <a:pt x="408843" y="22301"/>
                </a:lnTo>
                <a:lnTo>
                  <a:pt x="465305" y="12745"/>
                </a:lnTo>
                <a:lnTo>
                  <a:pt x="523985" y="5753"/>
                </a:lnTo>
                <a:lnTo>
                  <a:pt x="584611" y="1460"/>
                </a:lnTo>
                <a:lnTo>
                  <a:pt x="646912" y="0"/>
                </a:lnTo>
                <a:lnTo>
                  <a:pt x="709201" y="1460"/>
                </a:lnTo>
                <a:lnTo>
                  <a:pt x="769827" y="5753"/>
                </a:lnTo>
                <a:lnTo>
                  <a:pt x="828506" y="12745"/>
                </a:lnTo>
                <a:lnTo>
                  <a:pt x="884968" y="22301"/>
                </a:lnTo>
                <a:lnTo>
                  <a:pt x="938941" y="34289"/>
                </a:lnTo>
                <a:lnTo>
                  <a:pt x="990155" y="48573"/>
                </a:lnTo>
                <a:lnTo>
                  <a:pt x="1038337" y="65022"/>
                </a:lnTo>
                <a:lnTo>
                  <a:pt x="1083217" y="83500"/>
                </a:lnTo>
                <a:lnTo>
                  <a:pt x="1124524" y="103875"/>
                </a:lnTo>
                <a:lnTo>
                  <a:pt x="1161987" y="126012"/>
                </a:lnTo>
                <a:lnTo>
                  <a:pt x="1195334" y="149778"/>
                </a:lnTo>
                <a:lnTo>
                  <a:pt x="1224295" y="175038"/>
                </a:lnTo>
                <a:lnTo>
                  <a:pt x="1267973" y="229510"/>
                </a:lnTo>
                <a:lnTo>
                  <a:pt x="1290851" y="288357"/>
                </a:lnTo>
                <a:lnTo>
                  <a:pt x="1293812" y="319087"/>
                </a:lnTo>
                <a:lnTo>
                  <a:pt x="1290851" y="349817"/>
                </a:lnTo>
                <a:lnTo>
                  <a:pt x="1282147" y="379721"/>
                </a:lnTo>
                <a:lnTo>
                  <a:pt x="1248598" y="436514"/>
                </a:lnTo>
                <a:lnTo>
                  <a:pt x="1195335" y="488396"/>
                </a:lnTo>
                <a:lnTo>
                  <a:pt x="1161988" y="512162"/>
                </a:lnTo>
                <a:lnTo>
                  <a:pt x="1124526" y="534299"/>
                </a:lnTo>
                <a:lnTo>
                  <a:pt x="1083219" y="554674"/>
                </a:lnTo>
                <a:lnTo>
                  <a:pt x="1038340" y="573152"/>
                </a:lnTo>
                <a:lnTo>
                  <a:pt x="990158" y="589601"/>
                </a:lnTo>
                <a:lnTo>
                  <a:pt x="938946" y="603885"/>
                </a:lnTo>
                <a:lnTo>
                  <a:pt x="884974" y="615873"/>
                </a:lnTo>
                <a:lnTo>
                  <a:pt x="828513" y="625429"/>
                </a:lnTo>
                <a:lnTo>
                  <a:pt x="769836" y="632421"/>
                </a:lnTo>
                <a:lnTo>
                  <a:pt x="709211" y="636714"/>
                </a:lnTo>
                <a:lnTo>
                  <a:pt x="646912" y="638175"/>
                </a:lnTo>
                <a:lnTo>
                  <a:pt x="584611" y="636714"/>
                </a:lnTo>
                <a:lnTo>
                  <a:pt x="523985" y="632421"/>
                </a:lnTo>
                <a:lnTo>
                  <a:pt x="465305" y="625429"/>
                </a:lnTo>
                <a:lnTo>
                  <a:pt x="408843" y="615873"/>
                </a:lnTo>
                <a:lnTo>
                  <a:pt x="354870" y="603885"/>
                </a:lnTo>
                <a:lnTo>
                  <a:pt x="303657" y="589601"/>
                </a:lnTo>
                <a:lnTo>
                  <a:pt x="255474" y="573152"/>
                </a:lnTo>
                <a:lnTo>
                  <a:pt x="210594" y="554674"/>
                </a:lnTo>
                <a:lnTo>
                  <a:pt x="169287" y="534299"/>
                </a:lnTo>
                <a:lnTo>
                  <a:pt x="131825" y="512162"/>
                </a:lnTo>
                <a:lnTo>
                  <a:pt x="98477" y="488396"/>
                </a:lnTo>
                <a:lnTo>
                  <a:pt x="69516" y="463136"/>
                </a:lnTo>
                <a:lnTo>
                  <a:pt x="25839" y="408664"/>
                </a:lnTo>
                <a:lnTo>
                  <a:pt x="2961" y="349817"/>
                </a:lnTo>
                <a:lnTo>
                  <a:pt x="0" y="319087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2616485" y="1679511"/>
            <a:ext cx="103695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Caseworker</a:t>
            </a:r>
            <a:endParaRPr sz="140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3224212" y="2141538"/>
            <a:ext cx="933450" cy="920750"/>
          </a:xfrm>
          <a:custGeom>
            <a:avLst/>
            <a:gdLst/>
            <a:ahLst/>
            <a:cxnLst/>
            <a:rect l="l" t="t" r="r" b="b"/>
            <a:pathLst>
              <a:path w="933450" h="920750">
                <a:moveTo>
                  <a:pt x="0" y="0"/>
                </a:moveTo>
                <a:lnTo>
                  <a:pt x="933450" y="920750"/>
                </a:lnTo>
              </a:path>
            </a:pathLst>
          </a:custGeom>
          <a:ln w="25400">
            <a:solidFill>
              <a:srgbClr val="FFFFF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576387" y="3290888"/>
            <a:ext cx="936625" cy="638175"/>
          </a:xfrm>
          <a:custGeom>
            <a:avLst/>
            <a:gdLst/>
            <a:ahLst/>
            <a:cxnLst/>
            <a:rect l="l" t="t" r="r" b="b"/>
            <a:pathLst>
              <a:path w="936625" h="638175">
                <a:moveTo>
                  <a:pt x="468312" y="0"/>
                </a:moveTo>
                <a:lnTo>
                  <a:pt x="413698" y="2146"/>
                </a:lnTo>
                <a:lnTo>
                  <a:pt x="360934" y="8427"/>
                </a:lnTo>
                <a:lnTo>
                  <a:pt x="310372" y="18602"/>
                </a:lnTo>
                <a:lnTo>
                  <a:pt x="262363" y="32432"/>
                </a:lnTo>
                <a:lnTo>
                  <a:pt x="217258" y="49678"/>
                </a:lnTo>
                <a:lnTo>
                  <a:pt x="175409" y="70100"/>
                </a:lnTo>
                <a:lnTo>
                  <a:pt x="137167" y="93459"/>
                </a:lnTo>
                <a:lnTo>
                  <a:pt x="102884" y="119515"/>
                </a:lnTo>
                <a:lnTo>
                  <a:pt x="72912" y="148029"/>
                </a:lnTo>
                <a:lnTo>
                  <a:pt x="47600" y="178761"/>
                </a:lnTo>
                <a:lnTo>
                  <a:pt x="27302" y="211473"/>
                </a:lnTo>
                <a:lnTo>
                  <a:pt x="3150" y="281875"/>
                </a:lnTo>
                <a:lnTo>
                  <a:pt x="0" y="319087"/>
                </a:lnTo>
                <a:lnTo>
                  <a:pt x="3150" y="356299"/>
                </a:lnTo>
                <a:lnTo>
                  <a:pt x="27302" y="426701"/>
                </a:lnTo>
                <a:lnTo>
                  <a:pt x="47600" y="459413"/>
                </a:lnTo>
                <a:lnTo>
                  <a:pt x="72912" y="490145"/>
                </a:lnTo>
                <a:lnTo>
                  <a:pt x="102884" y="518659"/>
                </a:lnTo>
                <a:lnTo>
                  <a:pt x="137167" y="544715"/>
                </a:lnTo>
                <a:lnTo>
                  <a:pt x="175409" y="568074"/>
                </a:lnTo>
                <a:lnTo>
                  <a:pt x="217258" y="588496"/>
                </a:lnTo>
                <a:lnTo>
                  <a:pt x="262363" y="605742"/>
                </a:lnTo>
                <a:lnTo>
                  <a:pt x="310372" y="619572"/>
                </a:lnTo>
                <a:lnTo>
                  <a:pt x="360934" y="629747"/>
                </a:lnTo>
                <a:lnTo>
                  <a:pt x="413698" y="636028"/>
                </a:lnTo>
                <a:lnTo>
                  <a:pt x="468312" y="638175"/>
                </a:lnTo>
                <a:lnTo>
                  <a:pt x="522928" y="636028"/>
                </a:lnTo>
                <a:lnTo>
                  <a:pt x="575694" y="629747"/>
                </a:lnTo>
                <a:lnTo>
                  <a:pt x="626257" y="619572"/>
                </a:lnTo>
                <a:lnTo>
                  <a:pt x="674267" y="605742"/>
                </a:lnTo>
                <a:lnTo>
                  <a:pt x="719372" y="588496"/>
                </a:lnTo>
                <a:lnTo>
                  <a:pt x="761220" y="568074"/>
                </a:lnTo>
                <a:lnTo>
                  <a:pt x="799461" y="544715"/>
                </a:lnTo>
                <a:lnTo>
                  <a:pt x="833744" y="518659"/>
                </a:lnTo>
                <a:lnTo>
                  <a:pt x="863715" y="490145"/>
                </a:lnTo>
                <a:lnTo>
                  <a:pt x="889026" y="459413"/>
                </a:lnTo>
                <a:lnTo>
                  <a:pt x="909323" y="426701"/>
                </a:lnTo>
                <a:lnTo>
                  <a:pt x="933474" y="356299"/>
                </a:lnTo>
                <a:lnTo>
                  <a:pt x="936625" y="319087"/>
                </a:lnTo>
                <a:lnTo>
                  <a:pt x="933474" y="281875"/>
                </a:lnTo>
                <a:lnTo>
                  <a:pt x="909323" y="211473"/>
                </a:lnTo>
                <a:lnTo>
                  <a:pt x="889026" y="178761"/>
                </a:lnTo>
                <a:lnTo>
                  <a:pt x="863715" y="148029"/>
                </a:lnTo>
                <a:lnTo>
                  <a:pt x="833744" y="119515"/>
                </a:lnTo>
                <a:lnTo>
                  <a:pt x="799461" y="93459"/>
                </a:lnTo>
                <a:lnTo>
                  <a:pt x="761220" y="70100"/>
                </a:lnTo>
                <a:lnTo>
                  <a:pt x="719372" y="49678"/>
                </a:lnTo>
                <a:lnTo>
                  <a:pt x="674267" y="32432"/>
                </a:lnTo>
                <a:lnTo>
                  <a:pt x="626257" y="18602"/>
                </a:lnTo>
                <a:lnTo>
                  <a:pt x="575694" y="8427"/>
                </a:lnTo>
                <a:lnTo>
                  <a:pt x="522928" y="2146"/>
                </a:lnTo>
                <a:lnTo>
                  <a:pt x="468312" y="0"/>
                </a:lnTo>
                <a:close/>
              </a:path>
            </a:pathLst>
          </a:custGeom>
          <a:solidFill>
            <a:srgbClr val="33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576387" y="3290888"/>
            <a:ext cx="936625" cy="638175"/>
          </a:xfrm>
          <a:custGeom>
            <a:avLst/>
            <a:gdLst/>
            <a:ahLst/>
            <a:cxnLst/>
            <a:rect l="l" t="t" r="r" b="b"/>
            <a:pathLst>
              <a:path w="936625" h="638175">
                <a:moveTo>
                  <a:pt x="0" y="319087"/>
                </a:moveTo>
                <a:lnTo>
                  <a:pt x="12368" y="245924"/>
                </a:lnTo>
                <a:lnTo>
                  <a:pt x="47600" y="178761"/>
                </a:lnTo>
                <a:lnTo>
                  <a:pt x="72912" y="148029"/>
                </a:lnTo>
                <a:lnTo>
                  <a:pt x="102884" y="119515"/>
                </a:lnTo>
                <a:lnTo>
                  <a:pt x="137167" y="93459"/>
                </a:lnTo>
                <a:lnTo>
                  <a:pt x="175409" y="70100"/>
                </a:lnTo>
                <a:lnTo>
                  <a:pt x="217258" y="49678"/>
                </a:lnTo>
                <a:lnTo>
                  <a:pt x="262363" y="32432"/>
                </a:lnTo>
                <a:lnTo>
                  <a:pt x="310372" y="18602"/>
                </a:lnTo>
                <a:lnTo>
                  <a:pt x="360934" y="8427"/>
                </a:lnTo>
                <a:lnTo>
                  <a:pt x="413698" y="2146"/>
                </a:lnTo>
                <a:lnTo>
                  <a:pt x="468312" y="0"/>
                </a:lnTo>
                <a:lnTo>
                  <a:pt x="522928" y="2146"/>
                </a:lnTo>
                <a:lnTo>
                  <a:pt x="575694" y="8427"/>
                </a:lnTo>
                <a:lnTo>
                  <a:pt x="626257" y="18602"/>
                </a:lnTo>
                <a:lnTo>
                  <a:pt x="674267" y="32432"/>
                </a:lnTo>
                <a:lnTo>
                  <a:pt x="719372" y="49678"/>
                </a:lnTo>
                <a:lnTo>
                  <a:pt x="761220" y="70100"/>
                </a:lnTo>
                <a:lnTo>
                  <a:pt x="799461" y="93459"/>
                </a:lnTo>
                <a:lnTo>
                  <a:pt x="833744" y="119515"/>
                </a:lnTo>
                <a:lnTo>
                  <a:pt x="863715" y="148029"/>
                </a:lnTo>
                <a:lnTo>
                  <a:pt x="889026" y="178761"/>
                </a:lnTo>
                <a:lnTo>
                  <a:pt x="909323" y="211473"/>
                </a:lnTo>
                <a:lnTo>
                  <a:pt x="933474" y="281875"/>
                </a:lnTo>
                <a:lnTo>
                  <a:pt x="936625" y="319087"/>
                </a:lnTo>
                <a:lnTo>
                  <a:pt x="933474" y="356299"/>
                </a:lnTo>
                <a:lnTo>
                  <a:pt x="924256" y="392250"/>
                </a:lnTo>
                <a:lnTo>
                  <a:pt x="889026" y="459413"/>
                </a:lnTo>
                <a:lnTo>
                  <a:pt x="863715" y="490145"/>
                </a:lnTo>
                <a:lnTo>
                  <a:pt x="833744" y="518659"/>
                </a:lnTo>
                <a:lnTo>
                  <a:pt x="799461" y="544715"/>
                </a:lnTo>
                <a:lnTo>
                  <a:pt x="761220" y="568074"/>
                </a:lnTo>
                <a:lnTo>
                  <a:pt x="719372" y="588496"/>
                </a:lnTo>
                <a:lnTo>
                  <a:pt x="674267" y="605742"/>
                </a:lnTo>
                <a:lnTo>
                  <a:pt x="626257" y="619572"/>
                </a:lnTo>
                <a:lnTo>
                  <a:pt x="575694" y="629747"/>
                </a:lnTo>
                <a:lnTo>
                  <a:pt x="522928" y="636028"/>
                </a:lnTo>
                <a:lnTo>
                  <a:pt x="468312" y="638175"/>
                </a:lnTo>
                <a:lnTo>
                  <a:pt x="413698" y="636028"/>
                </a:lnTo>
                <a:lnTo>
                  <a:pt x="360934" y="629747"/>
                </a:lnTo>
                <a:lnTo>
                  <a:pt x="310372" y="619572"/>
                </a:lnTo>
                <a:lnTo>
                  <a:pt x="262363" y="605742"/>
                </a:lnTo>
                <a:lnTo>
                  <a:pt x="217258" y="588496"/>
                </a:lnTo>
                <a:lnTo>
                  <a:pt x="175409" y="568074"/>
                </a:lnTo>
                <a:lnTo>
                  <a:pt x="137167" y="544715"/>
                </a:lnTo>
                <a:lnTo>
                  <a:pt x="102884" y="518659"/>
                </a:lnTo>
                <a:lnTo>
                  <a:pt x="72912" y="490145"/>
                </a:lnTo>
                <a:lnTo>
                  <a:pt x="47600" y="459413"/>
                </a:lnTo>
                <a:lnTo>
                  <a:pt x="27302" y="426701"/>
                </a:lnTo>
                <a:lnTo>
                  <a:pt x="3150" y="356299"/>
                </a:lnTo>
                <a:lnTo>
                  <a:pt x="0" y="319087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1631378" y="3484498"/>
            <a:ext cx="8274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Therapist</a:t>
            </a:r>
            <a:endParaRPr sz="1400">
              <a:latin typeface="Arial"/>
              <a:cs typeface="Arial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2546350" y="3629025"/>
            <a:ext cx="1308100" cy="33655"/>
          </a:xfrm>
          <a:custGeom>
            <a:avLst/>
            <a:gdLst/>
            <a:ahLst/>
            <a:cxnLst/>
            <a:rect l="l" t="t" r="r" b="b"/>
            <a:pathLst>
              <a:path w="1308100" h="33654">
                <a:moveTo>
                  <a:pt x="0" y="33337"/>
                </a:moveTo>
                <a:lnTo>
                  <a:pt x="1308100" y="0"/>
                </a:lnTo>
              </a:path>
            </a:pathLst>
          </a:custGeom>
          <a:ln w="38100">
            <a:solidFill>
              <a:srgbClr val="CC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21225" y="1144905"/>
            <a:ext cx="8802284" cy="45719"/>
          </a:xfrm>
          <a:custGeom>
            <a:avLst/>
            <a:gdLst/>
            <a:ahLst/>
            <a:cxnLst/>
            <a:rect l="l" t="t" r="r" b="b"/>
            <a:pathLst>
              <a:path w="7467600" h="1905">
                <a:moveTo>
                  <a:pt x="0" y="0"/>
                </a:moveTo>
                <a:lnTo>
                  <a:pt x="7467600" y="1587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5441670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600200" y="565561"/>
            <a:ext cx="5783306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Working </a:t>
            </a:r>
            <a:r>
              <a:rPr lang="en-US" spc="-10" dirty="0" smtClean="0">
                <a:solidFill>
                  <a:srgbClr val="FFFF00"/>
                </a:solidFill>
              </a:rPr>
              <a:t>as </a:t>
            </a:r>
            <a:r>
              <a:rPr lang="en-US" spc="-5" dirty="0" smtClean="0">
                <a:solidFill>
                  <a:srgbClr val="FFFF00"/>
                </a:solidFill>
              </a:rPr>
              <a:t>a</a:t>
            </a:r>
            <a:r>
              <a:rPr lang="en-US" spc="-30" dirty="0" smtClean="0">
                <a:solidFill>
                  <a:srgbClr val="FFFF00"/>
                </a:solidFill>
              </a:rPr>
              <a:t> </a:t>
            </a:r>
            <a:r>
              <a:rPr lang="en-US" spc="-10" dirty="0" smtClean="0">
                <a:solidFill>
                  <a:srgbClr val="FFFF00"/>
                </a:solidFill>
              </a:rPr>
              <a:t>Team</a:t>
            </a:r>
            <a:endParaRPr lang="en-US" spc="-10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0334" y="1806936"/>
            <a:ext cx="7748270" cy="3502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-10" dirty="0">
                <a:solidFill>
                  <a:srgbClr val="FFE831"/>
                </a:solidFill>
                <a:latin typeface="Arial"/>
                <a:cs typeface="Arial"/>
              </a:rPr>
              <a:t>The </a:t>
            </a:r>
            <a:r>
              <a:rPr sz="2700" b="1" spc="-5" dirty="0">
                <a:solidFill>
                  <a:srgbClr val="FFE831"/>
                </a:solidFill>
                <a:latin typeface="Arial"/>
                <a:cs typeface="Arial"/>
              </a:rPr>
              <a:t>team members involved </a:t>
            </a:r>
            <a:r>
              <a:rPr sz="2700" b="1" dirty="0">
                <a:solidFill>
                  <a:srgbClr val="FFE831"/>
                </a:solidFill>
                <a:latin typeface="Arial"/>
                <a:cs typeface="Arial"/>
              </a:rPr>
              <a:t>in </a:t>
            </a:r>
            <a:r>
              <a:rPr sz="2700" b="1" spc="-15" dirty="0">
                <a:solidFill>
                  <a:srgbClr val="FFE831"/>
                </a:solidFill>
                <a:latin typeface="Arial"/>
                <a:cs typeface="Arial"/>
              </a:rPr>
              <a:t>your </a:t>
            </a:r>
            <a:r>
              <a:rPr sz="2700" b="1" spc="-20" dirty="0">
                <a:solidFill>
                  <a:srgbClr val="FFE831"/>
                </a:solidFill>
                <a:latin typeface="Arial"/>
                <a:cs typeface="Arial"/>
              </a:rPr>
              <a:t>child’s</a:t>
            </a:r>
            <a:r>
              <a:rPr sz="2700" b="1" spc="80" dirty="0">
                <a:solidFill>
                  <a:srgbClr val="FFE831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FFE831"/>
                </a:solidFill>
                <a:latin typeface="Arial"/>
                <a:cs typeface="Arial"/>
              </a:rPr>
              <a:t>life:</a:t>
            </a:r>
            <a:endParaRPr sz="2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00">
              <a:latin typeface="Times New Roman"/>
              <a:cs typeface="Times New Roman"/>
            </a:endParaRPr>
          </a:p>
          <a:p>
            <a:pPr marL="684530" marR="595630" indent="-362585">
              <a:lnSpc>
                <a:spcPct val="100000"/>
              </a:lnSpc>
              <a:buSzPct val="109259"/>
              <a:buFont typeface="Wingdings"/>
              <a:buChar char=""/>
              <a:tabLst>
                <a:tab pos="684530" algn="l"/>
                <a:tab pos="68516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Share a commitment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your child’s safety,  permanency, and</a:t>
            </a:r>
            <a:r>
              <a:rPr sz="27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well-being</a:t>
            </a:r>
            <a:endParaRPr sz="2700">
              <a:latin typeface="Arial"/>
              <a:cs typeface="Arial"/>
            </a:endParaRPr>
          </a:p>
          <a:p>
            <a:pPr marL="684530" indent="-362585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684530" algn="l"/>
                <a:tab pos="68516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Have distinct roles and</a:t>
            </a:r>
            <a:r>
              <a:rPr sz="27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responsibilities</a:t>
            </a:r>
            <a:endParaRPr sz="2700">
              <a:latin typeface="Arial"/>
              <a:cs typeface="Arial"/>
            </a:endParaRPr>
          </a:p>
          <a:p>
            <a:pPr marL="684530" indent="-362585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684530" algn="l"/>
                <a:tab pos="68516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Relate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your child in different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ways</a:t>
            </a:r>
            <a:endParaRPr sz="2700">
              <a:latin typeface="Arial"/>
              <a:cs typeface="Arial"/>
            </a:endParaRPr>
          </a:p>
          <a:p>
            <a:pPr marL="684530" indent="-362585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684530" algn="l"/>
                <a:tab pos="68516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Are NOT equally</a:t>
            </a:r>
            <a:r>
              <a:rPr sz="27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trauma-informed</a:t>
            </a:r>
            <a:endParaRPr sz="27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098574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252316" y="554349"/>
            <a:ext cx="6164306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Working </a:t>
            </a:r>
            <a:r>
              <a:rPr lang="en-US" spc="-10" dirty="0" smtClean="0">
                <a:solidFill>
                  <a:srgbClr val="FFFF00"/>
                </a:solidFill>
              </a:rPr>
              <a:t>as </a:t>
            </a:r>
            <a:r>
              <a:rPr lang="en-US" spc="-5" dirty="0" smtClean="0">
                <a:solidFill>
                  <a:srgbClr val="FFFF00"/>
                </a:solidFill>
              </a:rPr>
              <a:t>a</a:t>
            </a:r>
            <a:r>
              <a:rPr lang="en-US" spc="-30" dirty="0" smtClean="0">
                <a:solidFill>
                  <a:srgbClr val="FFFF00"/>
                </a:solidFill>
              </a:rPr>
              <a:t> </a:t>
            </a:r>
            <a:r>
              <a:rPr lang="en-US" spc="-10" dirty="0" smtClean="0">
                <a:solidFill>
                  <a:srgbClr val="FFFF00"/>
                </a:solidFill>
              </a:rPr>
              <a:t>Team</a:t>
            </a:r>
            <a:endParaRPr lang="en-US" spc="-10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0334" y="1806936"/>
            <a:ext cx="7748270" cy="3502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-10" dirty="0">
                <a:solidFill>
                  <a:srgbClr val="FFE831"/>
                </a:solidFill>
                <a:latin typeface="Arial"/>
                <a:cs typeface="Arial"/>
              </a:rPr>
              <a:t>The </a:t>
            </a:r>
            <a:r>
              <a:rPr sz="2700" b="1" spc="-5" dirty="0">
                <a:solidFill>
                  <a:srgbClr val="FFE831"/>
                </a:solidFill>
                <a:latin typeface="Arial"/>
                <a:cs typeface="Arial"/>
              </a:rPr>
              <a:t>team members involved </a:t>
            </a:r>
            <a:r>
              <a:rPr sz="2700" b="1" dirty="0">
                <a:solidFill>
                  <a:srgbClr val="FFE831"/>
                </a:solidFill>
                <a:latin typeface="Arial"/>
                <a:cs typeface="Arial"/>
              </a:rPr>
              <a:t>in </a:t>
            </a:r>
            <a:r>
              <a:rPr sz="2700" b="1" spc="-15" dirty="0">
                <a:solidFill>
                  <a:srgbClr val="FFE831"/>
                </a:solidFill>
                <a:latin typeface="Arial"/>
                <a:cs typeface="Arial"/>
              </a:rPr>
              <a:t>your </a:t>
            </a:r>
            <a:r>
              <a:rPr sz="2700" b="1" spc="-20" dirty="0">
                <a:solidFill>
                  <a:srgbClr val="FFE831"/>
                </a:solidFill>
                <a:latin typeface="Arial"/>
                <a:cs typeface="Arial"/>
              </a:rPr>
              <a:t>child’s</a:t>
            </a:r>
            <a:r>
              <a:rPr sz="2700" b="1" spc="80" dirty="0">
                <a:solidFill>
                  <a:srgbClr val="FFE831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FFE831"/>
                </a:solidFill>
                <a:latin typeface="Arial"/>
                <a:cs typeface="Arial"/>
              </a:rPr>
              <a:t>life:</a:t>
            </a:r>
            <a:endParaRPr sz="2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00">
              <a:latin typeface="Times New Roman"/>
              <a:cs typeface="Times New Roman"/>
            </a:endParaRPr>
          </a:p>
          <a:p>
            <a:pPr marL="684530" marR="595630" indent="-362585">
              <a:lnSpc>
                <a:spcPct val="100000"/>
              </a:lnSpc>
              <a:buSzPct val="109259"/>
              <a:buFont typeface="Wingdings"/>
              <a:buChar char=""/>
              <a:tabLst>
                <a:tab pos="684530" algn="l"/>
                <a:tab pos="68516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Share a commitment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your child’s safety,  permanency, and</a:t>
            </a:r>
            <a:r>
              <a:rPr sz="27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well-being</a:t>
            </a:r>
            <a:endParaRPr sz="2700">
              <a:latin typeface="Arial"/>
              <a:cs typeface="Arial"/>
            </a:endParaRPr>
          </a:p>
          <a:p>
            <a:pPr marL="684530" indent="-362585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684530" algn="l"/>
                <a:tab pos="68516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Have distinct roles and</a:t>
            </a:r>
            <a:r>
              <a:rPr sz="27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responsibilities</a:t>
            </a:r>
            <a:endParaRPr sz="2700">
              <a:latin typeface="Arial"/>
              <a:cs typeface="Arial"/>
            </a:endParaRPr>
          </a:p>
          <a:p>
            <a:pPr marL="684530" indent="-362585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684530" algn="l"/>
                <a:tab pos="68516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Relate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your child in different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ways</a:t>
            </a:r>
            <a:endParaRPr sz="2700">
              <a:latin typeface="Arial"/>
              <a:cs typeface="Arial"/>
            </a:endParaRPr>
          </a:p>
          <a:p>
            <a:pPr marL="684530" indent="-362585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684530" algn="l"/>
                <a:tab pos="68516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Are NOT equally</a:t>
            </a:r>
            <a:r>
              <a:rPr sz="27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trauma-informed</a:t>
            </a:r>
            <a:endParaRPr sz="27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78101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12694" y="218090"/>
            <a:ext cx="8069306" cy="105862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Trauma-Informed</a:t>
            </a:r>
            <a:r>
              <a:rPr lang="en-US" spc="-30" dirty="0" smtClean="0">
                <a:solidFill>
                  <a:srgbClr val="FFFF00"/>
                </a:solidFill>
              </a:rPr>
              <a:t> </a:t>
            </a:r>
            <a:r>
              <a:rPr lang="en-US" spc="-10" dirty="0" smtClean="0">
                <a:solidFill>
                  <a:srgbClr val="FFFF00"/>
                </a:solidFill>
              </a:rPr>
              <a:t>Advocacy</a:t>
            </a:r>
          </a:p>
          <a:p>
            <a:pPr marL="12700">
              <a:spcBef>
                <a:spcPts val="25"/>
              </a:spcBef>
            </a:pPr>
            <a:r>
              <a:rPr lang="en-US" sz="2400" spc="-5" dirty="0" smtClean="0">
                <a:solidFill>
                  <a:srgbClr val="FFFF00"/>
                </a:solidFill>
                <a:latin typeface="Arial"/>
                <a:cs typeface="Arial"/>
              </a:rPr>
              <a:t>(Continued)</a:t>
            </a:r>
            <a:endParaRPr lang="en-US" sz="24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3694" y="2083159"/>
            <a:ext cx="7533640" cy="3530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5285" marR="827405" indent="-362585">
              <a:lnSpc>
                <a:spcPct val="100000"/>
              </a:lnSpc>
              <a:spcBef>
                <a:spcPts val="10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Support the positive, stable, and enduring  relationships in the life of your</a:t>
            </a:r>
            <a:r>
              <a:rPr sz="27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child.</a:t>
            </a:r>
            <a:endParaRPr sz="2700">
              <a:latin typeface="Arial"/>
              <a:cs typeface="Arial"/>
            </a:endParaRPr>
          </a:p>
          <a:p>
            <a:pPr marL="375285" marR="5080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Help others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appreciate your child’s strengths  and</a:t>
            </a:r>
            <a:r>
              <a:rPr sz="27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resilience.</a:t>
            </a:r>
            <a:endParaRPr sz="2700">
              <a:latin typeface="Arial"/>
              <a:cs typeface="Arial"/>
            </a:endParaRPr>
          </a:p>
          <a:p>
            <a:pPr marL="375285" marR="123189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Advocate for the trauma-specific services your  child</a:t>
            </a:r>
            <a:r>
              <a:rPr sz="27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needs.</a:t>
            </a:r>
            <a:endParaRPr sz="27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Know when you need</a:t>
            </a:r>
            <a:r>
              <a:rPr sz="27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support.</a:t>
            </a:r>
            <a:endParaRPr sz="27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4862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688334" y="583565"/>
            <a:ext cx="5864866" cy="689925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693">
              <a:spcBef>
                <a:spcPts val="100"/>
              </a:spcBef>
            </a:pPr>
            <a:r>
              <a:rPr lang="en-US" spc="-4" dirty="0" smtClean="0">
                <a:solidFill>
                  <a:srgbClr val="FFFF00"/>
                </a:solidFill>
              </a:rPr>
              <a:t>The</a:t>
            </a:r>
            <a:r>
              <a:rPr lang="en-US" spc="-90" dirty="0" smtClean="0">
                <a:solidFill>
                  <a:srgbClr val="FFFF00"/>
                </a:solidFill>
              </a:rPr>
              <a:t> </a:t>
            </a:r>
            <a:r>
              <a:rPr lang="en-US" spc="-4" dirty="0" smtClean="0">
                <a:solidFill>
                  <a:srgbClr val="FFFF00"/>
                </a:solidFill>
              </a:rPr>
              <a:t>Challenge</a:t>
            </a:r>
            <a:endParaRPr lang="en-US" spc="-4" dirty="0">
              <a:solidFill>
                <a:srgbClr val="FFFF00"/>
              </a:solidFill>
            </a:endParaRPr>
          </a:p>
        </p:txBody>
      </p:sp>
      <p:sp>
        <p:nvSpPr>
          <p:cNvPr id="5" name="object 4"/>
          <p:cNvSpPr/>
          <p:nvPr/>
        </p:nvSpPr>
        <p:spPr>
          <a:xfrm>
            <a:off x="533400" y="1499616"/>
            <a:ext cx="7543800" cy="0"/>
          </a:xfrm>
          <a:custGeom>
            <a:avLst/>
            <a:gdLst/>
            <a:ahLst/>
            <a:cxnLst/>
            <a:rect l="l" t="t" r="r" b="b"/>
            <a:pathLst>
              <a:path w="7543800">
                <a:moveTo>
                  <a:pt x="0" y="0"/>
                </a:moveTo>
                <a:lnTo>
                  <a:pt x="7543800" y="0"/>
                </a:lnTo>
              </a:path>
            </a:pathLst>
          </a:custGeom>
          <a:ln w="4876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5"/>
          <p:cNvSpPr/>
          <p:nvPr/>
        </p:nvSpPr>
        <p:spPr>
          <a:xfrm>
            <a:off x="521208" y="1462277"/>
            <a:ext cx="7569200" cy="74930"/>
          </a:xfrm>
          <a:custGeom>
            <a:avLst/>
            <a:gdLst/>
            <a:ahLst/>
            <a:cxnLst/>
            <a:rect l="l" t="t" r="r" b="b"/>
            <a:pathLst>
              <a:path w="7569200" h="74930">
                <a:moveTo>
                  <a:pt x="7568946" y="74675"/>
                </a:moveTo>
                <a:lnTo>
                  <a:pt x="7568946" y="0"/>
                </a:lnTo>
                <a:lnTo>
                  <a:pt x="0" y="0"/>
                </a:lnTo>
                <a:lnTo>
                  <a:pt x="0" y="74676"/>
                </a:lnTo>
                <a:lnTo>
                  <a:pt x="12192" y="74676"/>
                </a:lnTo>
                <a:lnTo>
                  <a:pt x="12192" y="25908"/>
                </a:lnTo>
                <a:lnTo>
                  <a:pt x="25146" y="12954"/>
                </a:lnTo>
                <a:lnTo>
                  <a:pt x="25146" y="25908"/>
                </a:lnTo>
                <a:lnTo>
                  <a:pt x="7543800" y="25907"/>
                </a:lnTo>
                <a:lnTo>
                  <a:pt x="7543800" y="12953"/>
                </a:lnTo>
                <a:lnTo>
                  <a:pt x="7555992" y="25907"/>
                </a:lnTo>
                <a:lnTo>
                  <a:pt x="7555992" y="74675"/>
                </a:lnTo>
                <a:lnTo>
                  <a:pt x="7568946" y="74675"/>
                </a:lnTo>
                <a:close/>
              </a:path>
              <a:path w="7569200" h="74930">
                <a:moveTo>
                  <a:pt x="25146" y="25908"/>
                </a:moveTo>
                <a:lnTo>
                  <a:pt x="25146" y="12954"/>
                </a:lnTo>
                <a:lnTo>
                  <a:pt x="12192" y="25908"/>
                </a:lnTo>
                <a:lnTo>
                  <a:pt x="25146" y="25908"/>
                </a:lnTo>
                <a:close/>
              </a:path>
              <a:path w="7569200" h="74930">
                <a:moveTo>
                  <a:pt x="25146" y="49530"/>
                </a:moveTo>
                <a:lnTo>
                  <a:pt x="25146" y="25908"/>
                </a:lnTo>
                <a:lnTo>
                  <a:pt x="12192" y="25908"/>
                </a:lnTo>
                <a:lnTo>
                  <a:pt x="12192" y="49530"/>
                </a:lnTo>
                <a:lnTo>
                  <a:pt x="25146" y="49530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12192" y="49530"/>
                </a:lnTo>
                <a:lnTo>
                  <a:pt x="25146" y="61721"/>
                </a:lnTo>
                <a:lnTo>
                  <a:pt x="25146" y="74676"/>
                </a:lnTo>
                <a:lnTo>
                  <a:pt x="7543800" y="74675"/>
                </a:lnTo>
                <a:lnTo>
                  <a:pt x="7543800" y="61721"/>
                </a:lnTo>
                <a:lnTo>
                  <a:pt x="7555992" y="49529"/>
                </a:lnTo>
                <a:close/>
              </a:path>
              <a:path w="7569200" h="74930">
                <a:moveTo>
                  <a:pt x="25146" y="74676"/>
                </a:moveTo>
                <a:lnTo>
                  <a:pt x="25146" y="61721"/>
                </a:lnTo>
                <a:lnTo>
                  <a:pt x="12192" y="49530"/>
                </a:lnTo>
                <a:lnTo>
                  <a:pt x="12192" y="74676"/>
                </a:lnTo>
                <a:lnTo>
                  <a:pt x="25146" y="74676"/>
                </a:lnTo>
                <a:close/>
              </a:path>
              <a:path w="7569200" h="74930">
                <a:moveTo>
                  <a:pt x="7555992" y="25907"/>
                </a:moveTo>
                <a:lnTo>
                  <a:pt x="7543800" y="12953"/>
                </a:lnTo>
                <a:lnTo>
                  <a:pt x="7543800" y="25907"/>
                </a:lnTo>
                <a:lnTo>
                  <a:pt x="7555992" y="25907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7555992" y="25907"/>
                </a:lnTo>
                <a:lnTo>
                  <a:pt x="7543800" y="25907"/>
                </a:lnTo>
                <a:lnTo>
                  <a:pt x="7543800" y="49529"/>
                </a:lnTo>
                <a:lnTo>
                  <a:pt x="7555992" y="49529"/>
                </a:lnTo>
                <a:close/>
              </a:path>
              <a:path w="7569200" h="74930">
                <a:moveTo>
                  <a:pt x="7555992" y="74675"/>
                </a:moveTo>
                <a:lnTo>
                  <a:pt x="7555992" y="49529"/>
                </a:lnTo>
                <a:lnTo>
                  <a:pt x="7543800" y="61721"/>
                </a:lnTo>
                <a:lnTo>
                  <a:pt x="7543800" y="74675"/>
                </a:lnTo>
                <a:lnTo>
                  <a:pt x="7555992" y="746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7"/>
          <p:cNvSpPr/>
          <p:nvPr/>
        </p:nvSpPr>
        <p:spPr>
          <a:xfrm>
            <a:off x="8939787" y="1223010"/>
            <a:ext cx="174625" cy="168910"/>
          </a:xfrm>
          <a:custGeom>
            <a:avLst/>
            <a:gdLst/>
            <a:ahLst/>
            <a:cxnLst/>
            <a:rect l="l" t="t" r="r" b="b"/>
            <a:pathLst>
              <a:path w="174625" h="168909">
                <a:moveTo>
                  <a:pt x="129540" y="0"/>
                </a:moveTo>
                <a:lnTo>
                  <a:pt x="75438" y="13716"/>
                </a:lnTo>
                <a:lnTo>
                  <a:pt x="31442" y="47063"/>
                </a:lnTo>
                <a:lnTo>
                  <a:pt x="3048" y="94488"/>
                </a:lnTo>
                <a:lnTo>
                  <a:pt x="0" y="108966"/>
                </a:lnTo>
                <a:lnTo>
                  <a:pt x="0" y="123444"/>
                </a:lnTo>
                <a:lnTo>
                  <a:pt x="23367" y="162429"/>
                </a:lnTo>
                <a:lnTo>
                  <a:pt x="54102" y="168402"/>
                </a:lnTo>
                <a:lnTo>
                  <a:pt x="69342" y="166116"/>
                </a:lnTo>
                <a:lnTo>
                  <a:pt x="119366" y="142114"/>
                </a:lnTo>
                <a:lnTo>
                  <a:pt x="151199" y="108855"/>
                </a:lnTo>
                <a:lnTo>
                  <a:pt x="172345" y="69613"/>
                </a:lnTo>
                <a:lnTo>
                  <a:pt x="174307" y="32236"/>
                </a:lnTo>
                <a:lnTo>
                  <a:pt x="148590" y="4571"/>
                </a:lnTo>
                <a:lnTo>
                  <a:pt x="139446" y="1523"/>
                </a:lnTo>
                <a:lnTo>
                  <a:pt x="12954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8"/>
          <p:cNvSpPr/>
          <p:nvPr/>
        </p:nvSpPr>
        <p:spPr>
          <a:xfrm>
            <a:off x="8614991" y="1142999"/>
            <a:ext cx="717550" cy="482601"/>
          </a:xfrm>
          <a:custGeom>
            <a:avLst/>
            <a:gdLst/>
            <a:ahLst/>
            <a:cxnLst/>
            <a:rect l="l" t="t" r="r" b="b"/>
            <a:pathLst>
              <a:path w="717550" h="482600">
                <a:moveTo>
                  <a:pt x="2143" y="0"/>
                </a:moveTo>
                <a:lnTo>
                  <a:pt x="0" y="30983"/>
                </a:lnTo>
                <a:lnTo>
                  <a:pt x="179" y="73913"/>
                </a:lnTo>
                <a:lnTo>
                  <a:pt x="941" y="95249"/>
                </a:lnTo>
                <a:lnTo>
                  <a:pt x="9912" y="168693"/>
                </a:lnTo>
                <a:lnTo>
                  <a:pt x="19628" y="216335"/>
                </a:lnTo>
                <a:lnTo>
                  <a:pt x="32313" y="261145"/>
                </a:lnTo>
                <a:lnTo>
                  <a:pt x="47904" y="303994"/>
                </a:lnTo>
                <a:lnTo>
                  <a:pt x="66341" y="345753"/>
                </a:lnTo>
                <a:lnTo>
                  <a:pt x="87561" y="387294"/>
                </a:lnTo>
                <a:lnTo>
                  <a:pt x="111502" y="429486"/>
                </a:lnTo>
                <a:lnTo>
                  <a:pt x="138101" y="473201"/>
                </a:lnTo>
                <a:lnTo>
                  <a:pt x="148007" y="482345"/>
                </a:lnTo>
                <a:lnTo>
                  <a:pt x="144959" y="461771"/>
                </a:lnTo>
                <a:lnTo>
                  <a:pt x="141911" y="439673"/>
                </a:lnTo>
                <a:lnTo>
                  <a:pt x="138893" y="394927"/>
                </a:lnTo>
                <a:lnTo>
                  <a:pt x="139113" y="348611"/>
                </a:lnTo>
                <a:lnTo>
                  <a:pt x="143433" y="302188"/>
                </a:lnTo>
                <a:lnTo>
                  <a:pt x="152715" y="257124"/>
                </a:lnTo>
                <a:lnTo>
                  <a:pt x="167819" y="214883"/>
                </a:lnTo>
                <a:lnTo>
                  <a:pt x="187631" y="182117"/>
                </a:lnTo>
                <a:lnTo>
                  <a:pt x="248220" y="142817"/>
                </a:lnTo>
                <a:lnTo>
                  <a:pt x="282604" y="146395"/>
                </a:lnTo>
                <a:lnTo>
                  <a:pt x="309551" y="171449"/>
                </a:lnTo>
                <a:lnTo>
                  <a:pt x="312599" y="174497"/>
                </a:lnTo>
                <a:lnTo>
                  <a:pt x="315647" y="175259"/>
                </a:lnTo>
                <a:lnTo>
                  <a:pt x="327839" y="132587"/>
                </a:lnTo>
                <a:lnTo>
                  <a:pt x="348968" y="94471"/>
                </a:lnTo>
                <a:lnTo>
                  <a:pt x="382758" y="60759"/>
                </a:lnTo>
                <a:lnTo>
                  <a:pt x="424272" y="36961"/>
                </a:lnTo>
                <a:lnTo>
                  <a:pt x="468572" y="28587"/>
                </a:lnTo>
                <a:lnTo>
                  <a:pt x="510719" y="41147"/>
                </a:lnTo>
                <a:lnTo>
                  <a:pt x="520625" y="48767"/>
                </a:lnTo>
                <a:lnTo>
                  <a:pt x="529007" y="58673"/>
                </a:lnTo>
                <a:lnTo>
                  <a:pt x="544425" y="99428"/>
                </a:lnTo>
                <a:lnTo>
                  <a:pt x="544824" y="144951"/>
                </a:lnTo>
                <a:lnTo>
                  <a:pt x="532170" y="189054"/>
                </a:lnTo>
                <a:lnTo>
                  <a:pt x="508433" y="225551"/>
                </a:lnTo>
                <a:lnTo>
                  <a:pt x="499289" y="233171"/>
                </a:lnTo>
                <a:lnTo>
                  <a:pt x="489383" y="240029"/>
                </a:lnTo>
                <a:lnTo>
                  <a:pt x="501575" y="245363"/>
                </a:lnTo>
                <a:lnTo>
                  <a:pt x="529718" y="277869"/>
                </a:lnTo>
                <a:lnTo>
                  <a:pt x="542376" y="322640"/>
                </a:lnTo>
                <a:lnTo>
                  <a:pt x="542254" y="370683"/>
                </a:lnTo>
                <a:lnTo>
                  <a:pt x="532055" y="413003"/>
                </a:lnTo>
                <a:lnTo>
                  <a:pt x="525959" y="426719"/>
                </a:lnTo>
                <a:lnTo>
                  <a:pt x="555677" y="399287"/>
                </a:lnTo>
                <a:lnTo>
                  <a:pt x="582347" y="370331"/>
                </a:lnTo>
                <a:lnTo>
                  <a:pt x="606731" y="339089"/>
                </a:lnTo>
                <a:lnTo>
                  <a:pt x="633423" y="298213"/>
                </a:lnTo>
                <a:lnTo>
                  <a:pt x="658156" y="252016"/>
                </a:lnTo>
                <a:lnTo>
                  <a:pt x="679926" y="202068"/>
                </a:lnTo>
                <a:lnTo>
                  <a:pt x="697724" y="149941"/>
                </a:lnTo>
                <a:lnTo>
                  <a:pt x="710544" y="97204"/>
                </a:lnTo>
                <a:lnTo>
                  <a:pt x="717379" y="45430"/>
                </a:lnTo>
                <a:lnTo>
                  <a:pt x="717234" y="0"/>
                </a:lnTo>
                <a:lnTo>
                  <a:pt x="2143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9"/>
          <p:cNvSpPr/>
          <p:nvPr/>
        </p:nvSpPr>
        <p:spPr>
          <a:xfrm>
            <a:off x="8542023" y="1143000"/>
            <a:ext cx="863600" cy="669290"/>
          </a:xfrm>
          <a:custGeom>
            <a:avLst/>
            <a:gdLst/>
            <a:ahLst/>
            <a:cxnLst/>
            <a:rect l="l" t="t" r="r" b="b"/>
            <a:pathLst>
              <a:path w="863600" h="669289">
                <a:moveTo>
                  <a:pt x="1015" y="0"/>
                </a:moveTo>
                <a:lnTo>
                  <a:pt x="860421" y="0"/>
                </a:lnTo>
                <a:lnTo>
                  <a:pt x="861452" y="5911"/>
                </a:lnTo>
                <a:lnTo>
                  <a:pt x="863345" y="51815"/>
                </a:lnTo>
                <a:lnTo>
                  <a:pt x="855725" y="117347"/>
                </a:lnTo>
                <a:lnTo>
                  <a:pt x="830716" y="193068"/>
                </a:lnTo>
                <a:lnTo>
                  <a:pt x="810866" y="236592"/>
                </a:lnTo>
                <a:lnTo>
                  <a:pt x="788357" y="278985"/>
                </a:lnTo>
                <a:lnTo>
                  <a:pt x="763753" y="320067"/>
                </a:lnTo>
                <a:lnTo>
                  <a:pt x="737615" y="359663"/>
                </a:lnTo>
                <a:lnTo>
                  <a:pt x="686561" y="418337"/>
                </a:lnTo>
                <a:lnTo>
                  <a:pt x="634745" y="468629"/>
                </a:lnTo>
                <a:lnTo>
                  <a:pt x="581405" y="517397"/>
                </a:lnTo>
                <a:lnTo>
                  <a:pt x="525779" y="564641"/>
                </a:lnTo>
                <a:lnTo>
                  <a:pt x="467867" y="609599"/>
                </a:lnTo>
                <a:lnTo>
                  <a:pt x="447293" y="627125"/>
                </a:lnTo>
                <a:lnTo>
                  <a:pt x="426719" y="645413"/>
                </a:lnTo>
                <a:lnTo>
                  <a:pt x="405383" y="665225"/>
                </a:lnTo>
                <a:lnTo>
                  <a:pt x="404621" y="665225"/>
                </a:lnTo>
                <a:lnTo>
                  <a:pt x="400811" y="669035"/>
                </a:lnTo>
                <a:lnTo>
                  <a:pt x="398525" y="669035"/>
                </a:lnTo>
                <a:lnTo>
                  <a:pt x="397763" y="668273"/>
                </a:lnTo>
                <a:lnTo>
                  <a:pt x="423671" y="634745"/>
                </a:lnTo>
                <a:lnTo>
                  <a:pt x="450341" y="601217"/>
                </a:lnTo>
                <a:lnTo>
                  <a:pt x="476249" y="566165"/>
                </a:lnTo>
                <a:lnTo>
                  <a:pt x="498684" y="531161"/>
                </a:lnTo>
                <a:lnTo>
                  <a:pt x="523527" y="490296"/>
                </a:lnTo>
                <a:lnTo>
                  <a:pt x="547273" y="445855"/>
                </a:lnTo>
                <a:lnTo>
                  <a:pt x="566411" y="400126"/>
                </a:lnTo>
                <a:lnTo>
                  <a:pt x="577434" y="355393"/>
                </a:lnTo>
                <a:lnTo>
                  <a:pt x="576833" y="313943"/>
                </a:lnTo>
                <a:lnTo>
                  <a:pt x="573023" y="302513"/>
                </a:lnTo>
                <a:lnTo>
                  <a:pt x="566927" y="291845"/>
                </a:lnTo>
                <a:lnTo>
                  <a:pt x="540508" y="273364"/>
                </a:lnTo>
                <a:lnTo>
                  <a:pt x="504367" y="269266"/>
                </a:lnTo>
                <a:lnTo>
                  <a:pt x="465408" y="270362"/>
                </a:lnTo>
                <a:lnTo>
                  <a:pt x="430529" y="267461"/>
                </a:lnTo>
                <a:lnTo>
                  <a:pt x="397001" y="249173"/>
                </a:lnTo>
                <a:lnTo>
                  <a:pt x="383075" y="228712"/>
                </a:lnTo>
                <a:lnTo>
                  <a:pt x="367698" y="212926"/>
                </a:lnTo>
                <a:lnTo>
                  <a:pt x="320801" y="217169"/>
                </a:lnTo>
                <a:lnTo>
                  <a:pt x="291933" y="272771"/>
                </a:lnTo>
                <a:lnTo>
                  <a:pt x="281084" y="318630"/>
                </a:lnTo>
                <a:lnTo>
                  <a:pt x="274008" y="368433"/>
                </a:lnTo>
                <a:lnTo>
                  <a:pt x="270174" y="419868"/>
                </a:lnTo>
                <a:lnTo>
                  <a:pt x="269048" y="470622"/>
                </a:lnTo>
                <a:lnTo>
                  <a:pt x="270099" y="518381"/>
                </a:lnTo>
                <a:lnTo>
                  <a:pt x="272795" y="560831"/>
                </a:lnTo>
                <a:lnTo>
                  <a:pt x="276605" y="594359"/>
                </a:lnTo>
                <a:lnTo>
                  <a:pt x="281177" y="625601"/>
                </a:lnTo>
                <a:lnTo>
                  <a:pt x="287273" y="653795"/>
                </a:lnTo>
                <a:lnTo>
                  <a:pt x="281177" y="648461"/>
                </a:lnTo>
                <a:lnTo>
                  <a:pt x="275843" y="640841"/>
                </a:lnTo>
                <a:lnTo>
                  <a:pt x="250252" y="595470"/>
                </a:lnTo>
                <a:lnTo>
                  <a:pt x="223473" y="551859"/>
                </a:lnTo>
                <a:lnTo>
                  <a:pt x="196026" y="509501"/>
                </a:lnTo>
                <a:lnTo>
                  <a:pt x="168430" y="467884"/>
                </a:lnTo>
                <a:lnTo>
                  <a:pt x="141204" y="426501"/>
                </a:lnTo>
                <a:lnTo>
                  <a:pt x="114866" y="384843"/>
                </a:lnTo>
                <a:lnTo>
                  <a:pt x="89937" y="342399"/>
                </a:lnTo>
                <a:lnTo>
                  <a:pt x="66934" y="298661"/>
                </a:lnTo>
                <a:lnTo>
                  <a:pt x="46377" y="253120"/>
                </a:lnTo>
                <a:lnTo>
                  <a:pt x="28785" y="205266"/>
                </a:lnTo>
                <a:lnTo>
                  <a:pt x="14677" y="154590"/>
                </a:lnTo>
                <a:lnTo>
                  <a:pt x="4571" y="100583"/>
                </a:lnTo>
                <a:lnTo>
                  <a:pt x="0" y="50291"/>
                </a:lnTo>
                <a:lnTo>
                  <a:pt x="101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5"/>
          <p:cNvSpPr txBox="1"/>
          <p:nvPr/>
        </p:nvSpPr>
        <p:spPr>
          <a:xfrm>
            <a:off x="688338" y="1928117"/>
            <a:ext cx="7969250" cy="4155202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/>
          <a:p>
            <a:pPr marL="12693" marR="5080">
              <a:spcBef>
                <a:spcPts val="100"/>
              </a:spcBef>
            </a:pPr>
            <a:r>
              <a:rPr sz="2800" spc="-4" dirty="0">
                <a:solidFill>
                  <a:srgbClr val="FFE831"/>
                </a:solidFill>
                <a:latin typeface="Arial"/>
                <a:cs typeface="Arial"/>
              </a:rPr>
              <a:t>Caring </a:t>
            </a:r>
            <a:r>
              <a:rPr sz="2800" dirty="0">
                <a:solidFill>
                  <a:srgbClr val="FFE831"/>
                </a:solidFill>
                <a:latin typeface="Arial"/>
                <a:cs typeface="Arial"/>
              </a:rPr>
              <a:t>for children </a:t>
            </a:r>
            <a:r>
              <a:rPr sz="2800" spc="-4" dirty="0">
                <a:solidFill>
                  <a:srgbClr val="FFE831"/>
                </a:solidFill>
                <a:latin typeface="Arial"/>
                <a:cs typeface="Arial"/>
              </a:rPr>
              <a:t>who </a:t>
            </a:r>
            <a:r>
              <a:rPr sz="2800" dirty="0">
                <a:solidFill>
                  <a:srgbClr val="FFE831"/>
                </a:solidFill>
                <a:latin typeface="Arial"/>
                <a:cs typeface="Arial"/>
              </a:rPr>
              <a:t>have been through trauma  can leave resource parents</a:t>
            </a:r>
            <a:r>
              <a:rPr sz="2800" spc="-80" dirty="0">
                <a:solidFill>
                  <a:srgbClr val="FFE831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E831"/>
                </a:solidFill>
                <a:latin typeface="Arial"/>
                <a:cs typeface="Arial"/>
              </a:rPr>
              <a:t>feeling:</a:t>
            </a:r>
            <a:endParaRPr sz="2800" dirty="0">
              <a:latin typeface="Arial"/>
              <a:cs typeface="Arial"/>
            </a:endParaRPr>
          </a:p>
          <a:p>
            <a:pPr marL="684209" indent="-361781">
              <a:spcBef>
                <a:spcPts val="169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Confused</a:t>
            </a:r>
            <a:endParaRPr sz="2800" dirty="0">
              <a:latin typeface="Arial"/>
              <a:cs typeface="Arial"/>
            </a:endParaRPr>
          </a:p>
          <a:p>
            <a:pPr marL="684209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Frustrated</a:t>
            </a:r>
            <a:endParaRPr sz="2800" dirty="0">
              <a:latin typeface="Arial"/>
              <a:cs typeface="Arial"/>
            </a:endParaRPr>
          </a:p>
          <a:p>
            <a:pPr marL="684209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Unappreciated</a:t>
            </a:r>
            <a:endParaRPr sz="2800" dirty="0">
              <a:latin typeface="Arial"/>
              <a:cs typeface="Arial"/>
            </a:endParaRPr>
          </a:p>
          <a:p>
            <a:pPr marL="684209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Angry</a:t>
            </a:r>
            <a:endParaRPr sz="2800" dirty="0">
              <a:latin typeface="Arial"/>
              <a:cs typeface="Arial"/>
            </a:endParaRPr>
          </a:p>
          <a:p>
            <a:pPr marL="684209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Helpless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2519917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12694" y="532225"/>
            <a:ext cx="8145506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Partnering with Birth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Families</a:t>
            </a:r>
            <a:endParaRPr lang="en-US" spc="-5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7494" y="1854559"/>
            <a:ext cx="7437120" cy="38658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5285" marR="5080" indent="-362585">
              <a:lnSpc>
                <a:spcPct val="100000"/>
              </a:lnSpc>
              <a:spcBef>
                <a:spcPts val="95"/>
              </a:spcBef>
              <a:buClr>
                <a:srgbClr val="FFFFFF"/>
              </a:buClr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b="1" spc="-5" dirty="0">
                <a:solidFill>
                  <a:srgbClr val="FFE831"/>
                </a:solidFill>
                <a:latin typeface="Arial"/>
                <a:cs typeface="Arial"/>
              </a:rPr>
              <a:t>Respect </a:t>
            </a:r>
            <a:r>
              <a:rPr sz="2800" b="1" spc="-10" dirty="0">
                <a:solidFill>
                  <a:srgbClr val="FFE831"/>
                </a:solidFill>
                <a:latin typeface="Arial"/>
                <a:cs typeface="Arial"/>
              </a:rPr>
              <a:t>the connection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that children share  with their parents and other birth family  members.</a:t>
            </a:r>
            <a:endParaRPr sz="2800">
              <a:latin typeface="Arial"/>
              <a:cs typeface="Arial"/>
            </a:endParaRPr>
          </a:p>
          <a:p>
            <a:pPr marL="375285" marR="200660" indent="-362585">
              <a:lnSpc>
                <a:spcPct val="100000"/>
              </a:lnSpc>
              <a:spcBef>
                <a:spcPts val="1675"/>
              </a:spcBef>
              <a:buClr>
                <a:srgbClr val="FFFFFF"/>
              </a:buClr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b="1" spc="-10" dirty="0">
                <a:solidFill>
                  <a:srgbClr val="FFE831"/>
                </a:solidFill>
                <a:latin typeface="Arial"/>
                <a:cs typeface="Arial"/>
              </a:rPr>
              <a:t>Be </a:t>
            </a:r>
            <a:r>
              <a:rPr sz="2800" b="1" spc="-5" dirty="0">
                <a:solidFill>
                  <a:srgbClr val="FFE831"/>
                </a:solidFill>
                <a:latin typeface="Arial"/>
                <a:cs typeface="Arial"/>
              </a:rPr>
              <a:t>prepared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for conflicted or even hostile  initial reactions from birth parents and other  family</a:t>
            </a:r>
            <a:r>
              <a:rPr sz="28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members.</a:t>
            </a:r>
            <a:endParaRPr sz="2800">
              <a:latin typeface="Arial"/>
              <a:cs typeface="Arial"/>
            </a:endParaRPr>
          </a:p>
          <a:p>
            <a:pPr marL="375285" marR="26670" indent="-362585">
              <a:lnSpc>
                <a:spcPct val="100000"/>
              </a:lnSpc>
              <a:spcBef>
                <a:spcPts val="1675"/>
              </a:spcBef>
              <a:buClr>
                <a:srgbClr val="FFFFFF"/>
              </a:buClr>
              <a:buSzPct val="108928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800" b="1" spc="-5" dirty="0">
                <a:solidFill>
                  <a:srgbClr val="FFE831"/>
                </a:solidFill>
                <a:latin typeface="Arial"/>
                <a:cs typeface="Arial"/>
              </a:rPr>
              <a:t>Use </a:t>
            </a:r>
            <a:r>
              <a:rPr sz="2800" b="1" spc="-20" dirty="0">
                <a:solidFill>
                  <a:srgbClr val="FFE831"/>
                </a:solidFill>
                <a:latin typeface="Arial"/>
                <a:cs typeface="Arial"/>
              </a:rPr>
              <a:t>your </a:t>
            </a:r>
            <a:r>
              <a:rPr sz="2800" b="1" spc="-5" dirty="0">
                <a:solidFill>
                  <a:srgbClr val="FFE831"/>
                </a:solidFill>
                <a:latin typeface="Arial"/>
                <a:cs typeface="Arial"/>
              </a:rPr>
              <a:t>“trauma lens”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when interacting  with birth parents and other family</a:t>
            </a:r>
            <a:r>
              <a:rPr sz="2800" spc="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members.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202202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12694" y="565562"/>
            <a:ext cx="7231106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When to </a:t>
            </a:r>
            <a:r>
              <a:rPr lang="en-US" spc="-10" dirty="0" smtClean="0">
                <a:solidFill>
                  <a:srgbClr val="FFFF00"/>
                </a:solidFill>
              </a:rPr>
              <a:t>Seek</a:t>
            </a:r>
            <a:r>
              <a:rPr lang="en-US" spc="-60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Help</a:t>
            </a:r>
            <a:endParaRPr lang="en-US" spc="-5" dirty="0">
              <a:solidFill>
                <a:srgbClr val="FFFF00"/>
              </a:solidFill>
            </a:endParaRPr>
          </a:p>
        </p:txBody>
      </p:sp>
      <p:sp>
        <p:nvSpPr>
          <p:cNvPr id="3" name="object 3"/>
          <p:cNvSpPr txBox="1">
            <a:spLocks/>
          </p:cNvSpPr>
          <p:nvPr/>
        </p:nvSpPr>
        <p:spPr>
          <a:xfrm>
            <a:off x="914400" y="1254853"/>
            <a:ext cx="7772400" cy="527131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65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When</a:t>
            </a:r>
            <a:r>
              <a:rPr lang="en-US" sz="2400" spc="-95" dirty="0" smtClean="0">
                <a:solidFill>
                  <a:srgbClr val="FFFF00"/>
                </a:solidFill>
              </a:rPr>
              <a:t> </a:t>
            </a:r>
            <a:r>
              <a:rPr lang="en-US" sz="2400" spc="-5" dirty="0" smtClean="0">
                <a:solidFill>
                  <a:srgbClr val="FFFF00"/>
                </a:solidFill>
              </a:rPr>
              <a:t>you:</a:t>
            </a:r>
          </a:p>
          <a:p>
            <a:pPr marL="526415" indent="-362585">
              <a:spcBef>
                <a:spcPts val="1090"/>
              </a:spcBef>
              <a:buSzPct val="109615"/>
              <a:buFont typeface="Wingdings"/>
              <a:buChar char=""/>
              <a:tabLst>
                <a:tab pos="616585" algn="l"/>
                <a:tab pos="617220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Arial"/>
                <a:cs typeface="Arial"/>
              </a:rPr>
              <a:t>Feel</a:t>
            </a:r>
            <a:r>
              <a:rPr lang="en-US" sz="2400" spc="-4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400" dirty="0" smtClean="0">
                <a:solidFill>
                  <a:srgbClr val="FFFFFF"/>
                </a:solidFill>
                <a:latin typeface="Arial"/>
                <a:cs typeface="Arial"/>
              </a:rPr>
              <a:t>overwhelmed</a:t>
            </a:r>
          </a:p>
          <a:p>
            <a:pPr marL="163830">
              <a:spcBef>
                <a:spcPts val="1090"/>
              </a:spcBef>
            </a:pPr>
            <a:r>
              <a:rPr lang="en-US" sz="2400" dirty="0" smtClean="0">
                <a:solidFill>
                  <a:srgbClr val="FFE831"/>
                </a:solidFill>
              </a:rPr>
              <a:t>When </a:t>
            </a:r>
            <a:r>
              <a:rPr lang="en-US" sz="2400" spc="-5" dirty="0" smtClean="0">
                <a:solidFill>
                  <a:srgbClr val="FFE831"/>
                </a:solidFill>
              </a:rPr>
              <a:t>your</a:t>
            </a:r>
            <a:r>
              <a:rPr lang="en-US" sz="2400" spc="-60" dirty="0" smtClean="0">
                <a:solidFill>
                  <a:srgbClr val="FFE831"/>
                </a:solidFill>
              </a:rPr>
              <a:t> </a:t>
            </a:r>
            <a:r>
              <a:rPr lang="en-US" sz="2400" spc="-5" dirty="0" smtClean="0">
                <a:solidFill>
                  <a:srgbClr val="FFE831"/>
                </a:solidFill>
              </a:rPr>
              <a:t>child:</a:t>
            </a:r>
          </a:p>
          <a:p>
            <a:pPr marL="526415" indent="-362585">
              <a:spcBef>
                <a:spcPts val="1085"/>
              </a:spcBef>
              <a:buSzPct val="109615"/>
              <a:buFont typeface="Wingdings"/>
              <a:buChar char=""/>
              <a:tabLst>
                <a:tab pos="527050" algn="l"/>
                <a:tab pos="527685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Arial"/>
                <a:cs typeface="Arial"/>
              </a:rPr>
              <a:t>Displays </a:t>
            </a:r>
            <a:r>
              <a:rPr lang="en-US" sz="2400" spc="-5" dirty="0" smtClean="0">
                <a:solidFill>
                  <a:srgbClr val="FFFFFF"/>
                </a:solidFill>
                <a:latin typeface="Arial"/>
                <a:cs typeface="Arial"/>
              </a:rPr>
              <a:t>reactions that interfere with </a:t>
            </a:r>
            <a:r>
              <a:rPr lang="en-US" sz="2400" dirty="0" smtClean="0">
                <a:solidFill>
                  <a:srgbClr val="FFFFFF"/>
                </a:solidFill>
                <a:latin typeface="Arial"/>
                <a:cs typeface="Arial"/>
              </a:rPr>
              <a:t>school or home</a:t>
            </a:r>
            <a:r>
              <a:rPr lang="en-US" sz="2400" spc="4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400" spc="-5" dirty="0" smtClean="0">
                <a:solidFill>
                  <a:srgbClr val="FFFFFF"/>
                </a:solidFill>
                <a:latin typeface="Arial"/>
                <a:cs typeface="Arial"/>
              </a:rPr>
              <a:t>life</a:t>
            </a:r>
          </a:p>
          <a:p>
            <a:pPr marL="526415" indent="-362585">
              <a:spcBef>
                <a:spcPts val="1085"/>
              </a:spcBef>
              <a:buSzPct val="109615"/>
              <a:buFont typeface="Wingdings"/>
              <a:buChar char=""/>
              <a:tabLst>
                <a:tab pos="527050" algn="l"/>
                <a:tab pos="527685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Arial"/>
                <a:cs typeface="Arial"/>
              </a:rPr>
              <a:t>Talks about or </a:t>
            </a:r>
            <a:r>
              <a:rPr lang="en-US" sz="2400" spc="-5" dirty="0" smtClean="0">
                <a:solidFill>
                  <a:srgbClr val="FFFFFF"/>
                </a:solidFill>
                <a:latin typeface="Arial"/>
                <a:cs typeface="Arial"/>
              </a:rPr>
              <a:t>commits acts </a:t>
            </a:r>
            <a:r>
              <a:rPr lang="en-US" sz="2400" dirty="0" smtClean="0">
                <a:solidFill>
                  <a:srgbClr val="FFFFFF"/>
                </a:solidFill>
                <a:latin typeface="Arial"/>
                <a:cs typeface="Arial"/>
              </a:rPr>
              <a:t>of self-harm </a:t>
            </a:r>
            <a:r>
              <a:rPr lang="en-US" sz="2400" spc="-5" dirty="0" smtClean="0">
                <a:solidFill>
                  <a:srgbClr val="FFFFFF"/>
                </a:solidFill>
                <a:latin typeface="Arial"/>
                <a:cs typeface="Arial"/>
              </a:rPr>
              <a:t>(like</a:t>
            </a:r>
            <a:r>
              <a:rPr lang="en-US" sz="2400" spc="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400" spc="-5" dirty="0" smtClean="0">
                <a:solidFill>
                  <a:srgbClr val="FFFFFF"/>
                </a:solidFill>
                <a:latin typeface="Arial"/>
                <a:cs typeface="Arial"/>
              </a:rPr>
              <a:t>cutting)</a:t>
            </a:r>
          </a:p>
          <a:p>
            <a:pPr marL="526415" marR="752475" indent="-362585">
              <a:lnSpc>
                <a:spcPts val="2960"/>
              </a:lnSpc>
              <a:spcBef>
                <a:spcPts val="1320"/>
              </a:spcBef>
              <a:buSzPct val="109615"/>
              <a:buFont typeface="Wingdings"/>
              <a:buChar char=""/>
              <a:tabLst>
                <a:tab pos="527050" algn="l"/>
                <a:tab pos="527685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Arial"/>
                <a:cs typeface="Arial"/>
              </a:rPr>
              <a:t>Has </a:t>
            </a:r>
            <a:r>
              <a:rPr lang="en-US" sz="2400" spc="-5" dirty="0" smtClean="0">
                <a:solidFill>
                  <a:srgbClr val="FFFFFF"/>
                </a:solidFill>
                <a:latin typeface="Arial"/>
                <a:cs typeface="Arial"/>
              </a:rPr>
              <a:t>trouble falling </a:t>
            </a:r>
            <a:r>
              <a:rPr lang="en-US" sz="2400" dirty="0" smtClean="0">
                <a:solidFill>
                  <a:srgbClr val="FFFFFF"/>
                </a:solidFill>
                <a:latin typeface="Arial"/>
                <a:cs typeface="Arial"/>
              </a:rPr>
              <a:t>asleep, wakes up </a:t>
            </a:r>
            <a:r>
              <a:rPr lang="en-US" sz="2400" spc="-5" dirty="0" smtClean="0">
                <a:solidFill>
                  <a:srgbClr val="FFFFFF"/>
                </a:solidFill>
                <a:latin typeface="Arial"/>
                <a:cs typeface="Arial"/>
              </a:rPr>
              <a:t>often during the  night, </a:t>
            </a:r>
            <a:r>
              <a:rPr lang="en-US" sz="2400" dirty="0" smtClean="0">
                <a:solidFill>
                  <a:srgbClr val="FFFFFF"/>
                </a:solidFill>
                <a:latin typeface="Arial"/>
                <a:cs typeface="Arial"/>
              </a:rPr>
              <a:t>or </a:t>
            </a:r>
            <a:r>
              <a:rPr lang="en-US" sz="2400" spc="-5" dirty="0" smtClean="0">
                <a:solidFill>
                  <a:srgbClr val="FFFFFF"/>
                </a:solidFill>
                <a:latin typeface="Arial"/>
                <a:cs typeface="Arial"/>
              </a:rPr>
              <a:t>frequently </a:t>
            </a:r>
            <a:r>
              <a:rPr lang="en-US" sz="2400" dirty="0" smtClean="0">
                <a:solidFill>
                  <a:srgbClr val="FFFFFF"/>
                </a:solidFill>
                <a:latin typeface="Arial"/>
                <a:cs typeface="Arial"/>
              </a:rPr>
              <a:t>has</a:t>
            </a:r>
            <a:r>
              <a:rPr lang="en-US" sz="2400" spc="7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400" spc="-5" dirty="0" smtClean="0">
                <a:solidFill>
                  <a:srgbClr val="FFFFFF"/>
                </a:solidFill>
                <a:latin typeface="Arial"/>
                <a:cs typeface="Arial"/>
              </a:rPr>
              <a:t>nightmares</a:t>
            </a:r>
          </a:p>
          <a:p>
            <a:pPr marL="526415" marR="240665" indent="-362585">
              <a:lnSpc>
                <a:spcPts val="2960"/>
              </a:lnSpc>
              <a:spcBef>
                <a:spcPts val="1250"/>
              </a:spcBef>
              <a:buSzPct val="109615"/>
              <a:buFont typeface="Wingdings"/>
              <a:buChar char=""/>
              <a:tabLst>
                <a:tab pos="527050" algn="l"/>
                <a:tab pos="527685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Arial"/>
                <a:cs typeface="Arial"/>
              </a:rPr>
              <a:t>Complains of </a:t>
            </a:r>
            <a:r>
              <a:rPr lang="en-US" sz="2400" spc="-5" dirty="0" smtClean="0">
                <a:solidFill>
                  <a:srgbClr val="FFFFFF"/>
                </a:solidFill>
                <a:latin typeface="Arial"/>
                <a:cs typeface="Arial"/>
              </a:rPr>
              <a:t>frequent </a:t>
            </a:r>
            <a:r>
              <a:rPr lang="en-US" sz="2400" dirty="0" smtClean="0">
                <a:solidFill>
                  <a:srgbClr val="FFFFFF"/>
                </a:solidFill>
                <a:latin typeface="Arial"/>
                <a:cs typeface="Arial"/>
              </a:rPr>
              <a:t>physical problems but checks out  okay</a:t>
            </a:r>
            <a:r>
              <a:rPr lang="en-US" sz="2400" spc="-4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400" spc="-5" dirty="0" smtClean="0">
                <a:solidFill>
                  <a:srgbClr val="FFFFFF"/>
                </a:solidFill>
                <a:latin typeface="Arial"/>
                <a:cs typeface="Arial"/>
              </a:rPr>
              <a:t>medically</a:t>
            </a:r>
          </a:p>
          <a:p>
            <a:pPr marL="151130" marR="5080" algn="r">
              <a:spcBef>
                <a:spcPts val="1785"/>
              </a:spcBef>
            </a:pPr>
            <a:r>
              <a:rPr lang="en-US" sz="1800" i="1" spc="-5" dirty="0" smtClean="0">
                <a:solidFill>
                  <a:srgbClr val="FFE831"/>
                </a:solidFill>
                <a:latin typeface="Arial"/>
                <a:cs typeface="Arial"/>
              </a:rPr>
              <a:t>(</a:t>
            </a:r>
            <a:r>
              <a:rPr lang="en-US" sz="1800" i="1" spc="-10" dirty="0" smtClean="0">
                <a:solidFill>
                  <a:srgbClr val="FFE831"/>
                </a:solidFill>
                <a:latin typeface="Arial"/>
                <a:cs typeface="Arial"/>
              </a:rPr>
              <a:t>C</a:t>
            </a:r>
            <a:r>
              <a:rPr lang="en-US" sz="1800" i="1" spc="-15" dirty="0" smtClean="0">
                <a:solidFill>
                  <a:srgbClr val="FFE831"/>
                </a:solidFill>
                <a:latin typeface="Arial"/>
                <a:cs typeface="Arial"/>
              </a:rPr>
              <a:t>on</a:t>
            </a:r>
            <a:r>
              <a:rPr lang="en-US" sz="1800" i="1" spc="-5" dirty="0" smtClean="0">
                <a:solidFill>
                  <a:srgbClr val="FFE831"/>
                </a:solidFill>
                <a:latin typeface="Arial"/>
                <a:cs typeface="Arial"/>
              </a:rPr>
              <a:t>t</a:t>
            </a:r>
            <a:r>
              <a:rPr lang="en-US" sz="1800" i="1" spc="-10" dirty="0" smtClean="0">
                <a:solidFill>
                  <a:srgbClr val="FFE831"/>
                </a:solidFill>
                <a:latin typeface="Arial"/>
                <a:cs typeface="Arial"/>
              </a:rPr>
              <a:t>i</a:t>
            </a:r>
            <a:r>
              <a:rPr lang="en-US" sz="1800" i="1" spc="-15" dirty="0" smtClean="0">
                <a:solidFill>
                  <a:srgbClr val="FFE831"/>
                </a:solidFill>
                <a:latin typeface="Arial"/>
                <a:cs typeface="Arial"/>
              </a:rPr>
              <a:t>nued)</a:t>
            </a:r>
            <a:endParaRPr lang="en-US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287014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317456" y="248570"/>
            <a:ext cx="6311944" cy="876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950"/>
              </a:lnSpc>
              <a:spcBef>
                <a:spcPts val="95"/>
              </a:spcBef>
            </a:pPr>
            <a:r>
              <a:rPr lang="en-US" spc="-5" dirty="0" smtClean="0">
                <a:solidFill>
                  <a:srgbClr val="FFFF00"/>
                </a:solidFill>
              </a:rPr>
              <a:t>When to </a:t>
            </a:r>
            <a:r>
              <a:rPr lang="en-US" spc="-10" dirty="0" smtClean="0">
                <a:solidFill>
                  <a:srgbClr val="FFFF00"/>
                </a:solidFill>
              </a:rPr>
              <a:t>Seek</a:t>
            </a:r>
            <a:r>
              <a:rPr lang="en-US" spc="-60" dirty="0" smtClean="0">
                <a:solidFill>
                  <a:srgbClr val="FFFF00"/>
                </a:solidFill>
              </a:rPr>
              <a:t> </a:t>
            </a:r>
            <a:r>
              <a:rPr lang="en-US" spc="-5" dirty="0" smtClean="0">
                <a:solidFill>
                  <a:srgbClr val="FFFF00"/>
                </a:solidFill>
              </a:rPr>
              <a:t>Help</a:t>
            </a:r>
          </a:p>
          <a:p>
            <a:pPr marL="12700">
              <a:lnSpc>
                <a:spcPts val="2750"/>
              </a:lnSpc>
            </a:pPr>
            <a:r>
              <a:rPr lang="en-US" sz="2400" i="1" spc="-5" dirty="0" smtClean="0">
                <a:solidFill>
                  <a:srgbClr val="FFFF00"/>
                </a:solidFill>
                <a:latin typeface="Arial"/>
                <a:cs typeface="Arial"/>
              </a:rPr>
              <a:t>(Continued)</a:t>
            </a:r>
            <a:endParaRPr lang="en-US" sz="24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7494" y="1547301"/>
            <a:ext cx="7663815" cy="3883660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sz="2700" b="1" spc="-5" dirty="0">
                <a:solidFill>
                  <a:srgbClr val="FFE701"/>
                </a:solidFill>
                <a:latin typeface="Arial"/>
                <a:cs typeface="Arial"/>
              </a:rPr>
              <a:t>When </a:t>
            </a:r>
            <a:r>
              <a:rPr sz="2700" b="1" spc="-15" dirty="0">
                <a:solidFill>
                  <a:srgbClr val="FFE701"/>
                </a:solidFill>
                <a:latin typeface="Arial"/>
                <a:cs typeface="Arial"/>
              </a:rPr>
              <a:t>your</a:t>
            </a:r>
            <a:r>
              <a:rPr sz="2700" b="1" spc="-10" dirty="0">
                <a:solidFill>
                  <a:srgbClr val="FFE701"/>
                </a:solidFill>
                <a:latin typeface="Arial"/>
                <a:cs typeface="Arial"/>
              </a:rPr>
              <a:t> child:</a:t>
            </a:r>
            <a:endParaRPr sz="27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Asks 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talk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someone about his or her</a:t>
            </a:r>
            <a:r>
              <a:rPr sz="27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trauma</a:t>
            </a:r>
            <a:endParaRPr sz="2700">
              <a:latin typeface="Arial"/>
              <a:cs typeface="Arial"/>
            </a:endParaRPr>
          </a:p>
          <a:p>
            <a:pPr marL="375285" marR="251460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Talks over and over again about the trauma or  seems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“stuck”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on one aspect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7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endParaRPr sz="2700">
              <a:latin typeface="Arial"/>
              <a:cs typeface="Arial"/>
            </a:endParaRPr>
          </a:p>
          <a:p>
            <a:pPr marL="37528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Seems plagued by guilt or</a:t>
            </a:r>
            <a:r>
              <a:rPr sz="27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self-blame</a:t>
            </a:r>
            <a:endParaRPr sz="2700">
              <a:latin typeface="Arial"/>
              <a:cs typeface="Arial"/>
            </a:endParaRPr>
          </a:p>
          <a:p>
            <a:pPr marL="375285" marR="1279525" indent="-362585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5285" algn="l"/>
                <a:tab pos="375920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Expresses feelings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helplessness and  hopelessness</a:t>
            </a:r>
            <a:endParaRPr sz="27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213078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3915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612140" y="533404"/>
            <a:ext cx="7785100" cy="482689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693">
              <a:lnSpc>
                <a:spcPts val="3874"/>
              </a:lnSpc>
              <a:spcBef>
                <a:spcPts val="100"/>
              </a:spcBef>
            </a:pPr>
            <a:r>
              <a:rPr lang="en-US" sz="2800" spc="-4" dirty="0" smtClean="0">
                <a:solidFill>
                  <a:srgbClr val="FFFF00"/>
                </a:solidFill>
              </a:rPr>
              <a:t>The</a:t>
            </a:r>
            <a:r>
              <a:rPr lang="en-US" sz="2800" spc="-85" dirty="0" smtClean="0">
                <a:solidFill>
                  <a:srgbClr val="FFFF00"/>
                </a:solidFill>
              </a:rPr>
              <a:t> </a:t>
            </a:r>
            <a:r>
              <a:rPr lang="en-US" sz="2800" spc="-4" dirty="0" smtClean="0">
                <a:solidFill>
                  <a:srgbClr val="FFFF00"/>
                </a:solidFill>
              </a:rPr>
              <a:t>Solution:  Trauma-Informed</a:t>
            </a:r>
            <a:r>
              <a:rPr lang="en-US" sz="2800" spc="-70" dirty="0" smtClean="0">
                <a:solidFill>
                  <a:srgbClr val="FFFF00"/>
                </a:solidFill>
              </a:rPr>
              <a:t> </a:t>
            </a:r>
            <a:r>
              <a:rPr lang="en-US" sz="2800" spc="-4" dirty="0" smtClean="0">
                <a:solidFill>
                  <a:srgbClr val="FFFF00"/>
                </a:solidFill>
              </a:rPr>
              <a:t>Parenting</a:t>
            </a:r>
            <a:endParaRPr lang="en-US" sz="2800" spc="-4" dirty="0">
              <a:solidFill>
                <a:srgbClr val="FFFF00"/>
              </a:solidFill>
            </a:endParaRPr>
          </a:p>
        </p:txBody>
      </p:sp>
      <p:sp>
        <p:nvSpPr>
          <p:cNvPr id="5" name="object 4"/>
          <p:cNvSpPr/>
          <p:nvPr/>
        </p:nvSpPr>
        <p:spPr>
          <a:xfrm>
            <a:off x="533400" y="1499616"/>
            <a:ext cx="7543800" cy="0"/>
          </a:xfrm>
          <a:custGeom>
            <a:avLst/>
            <a:gdLst/>
            <a:ahLst/>
            <a:cxnLst/>
            <a:rect l="l" t="t" r="r" b="b"/>
            <a:pathLst>
              <a:path w="7543800">
                <a:moveTo>
                  <a:pt x="0" y="0"/>
                </a:moveTo>
                <a:lnTo>
                  <a:pt x="7543800" y="0"/>
                </a:lnTo>
              </a:path>
            </a:pathLst>
          </a:custGeom>
          <a:ln w="4876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5"/>
          <p:cNvSpPr/>
          <p:nvPr/>
        </p:nvSpPr>
        <p:spPr>
          <a:xfrm>
            <a:off x="533404" y="1440184"/>
            <a:ext cx="7569200" cy="74930"/>
          </a:xfrm>
          <a:custGeom>
            <a:avLst/>
            <a:gdLst/>
            <a:ahLst/>
            <a:cxnLst/>
            <a:rect l="l" t="t" r="r" b="b"/>
            <a:pathLst>
              <a:path w="7569200" h="74930">
                <a:moveTo>
                  <a:pt x="7568946" y="74675"/>
                </a:moveTo>
                <a:lnTo>
                  <a:pt x="7568946" y="0"/>
                </a:lnTo>
                <a:lnTo>
                  <a:pt x="0" y="0"/>
                </a:lnTo>
                <a:lnTo>
                  <a:pt x="0" y="74676"/>
                </a:lnTo>
                <a:lnTo>
                  <a:pt x="12192" y="74676"/>
                </a:lnTo>
                <a:lnTo>
                  <a:pt x="12192" y="25908"/>
                </a:lnTo>
                <a:lnTo>
                  <a:pt x="25146" y="12954"/>
                </a:lnTo>
                <a:lnTo>
                  <a:pt x="25146" y="25908"/>
                </a:lnTo>
                <a:lnTo>
                  <a:pt x="7543800" y="25907"/>
                </a:lnTo>
                <a:lnTo>
                  <a:pt x="7543800" y="12953"/>
                </a:lnTo>
                <a:lnTo>
                  <a:pt x="7555992" y="25907"/>
                </a:lnTo>
                <a:lnTo>
                  <a:pt x="7555992" y="74675"/>
                </a:lnTo>
                <a:lnTo>
                  <a:pt x="7568946" y="74675"/>
                </a:lnTo>
                <a:close/>
              </a:path>
              <a:path w="7569200" h="74930">
                <a:moveTo>
                  <a:pt x="25146" y="25908"/>
                </a:moveTo>
                <a:lnTo>
                  <a:pt x="25146" y="12954"/>
                </a:lnTo>
                <a:lnTo>
                  <a:pt x="12192" y="25908"/>
                </a:lnTo>
                <a:lnTo>
                  <a:pt x="25146" y="25908"/>
                </a:lnTo>
                <a:close/>
              </a:path>
              <a:path w="7569200" h="74930">
                <a:moveTo>
                  <a:pt x="25146" y="49530"/>
                </a:moveTo>
                <a:lnTo>
                  <a:pt x="25146" y="25908"/>
                </a:lnTo>
                <a:lnTo>
                  <a:pt x="12192" y="25908"/>
                </a:lnTo>
                <a:lnTo>
                  <a:pt x="12192" y="49530"/>
                </a:lnTo>
                <a:lnTo>
                  <a:pt x="25146" y="49530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12192" y="49530"/>
                </a:lnTo>
                <a:lnTo>
                  <a:pt x="25146" y="61721"/>
                </a:lnTo>
                <a:lnTo>
                  <a:pt x="25146" y="74676"/>
                </a:lnTo>
                <a:lnTo>
                  <a:pt x="7543800" y="74675"/>
                </a:lnTo>
                <a:lnTo>
                  <a:pt x="7543800" y="61721"/>
                </a:lnTo>
                <a:lnTo>
                  <a:pt x="7555992" y="49529"/>
                </a:lnTo>
                <a:close/>
              </a:path>
              <a:path w="7569200" h="74930">
                <a:moveTo>
                  <a:pt x="25146" y="74676"/>
                </a:moveTo>
                <a:lnTo>
                  <a:pt x="25146" y="61721"/>
                </a:lnTo>
                <a:lnTo>
                  <a:pt x="12192" y="49530"/>
                </a:lnTo>
                <a:lnTo>
                  <a:pt x="12192" y="74676"/>
                </a:lnTo>
                <a:lnTo>
                  <a:pt x="25146" y="74676"/>
                </a:lnTo>
                <a:close/>
              </a:path>
              <a:path w="7569200" h="74930">
                <a:moveTo>
                  <a:pt x="7555992" y="25907"/>
                </a:moveTo>
                <a:lnTo>
                  <a:pt x="7543800" y="12953"/>
                </a:lnTo>
                <a:lnTo>
                  <a:pt x="7543800" y="25907"/>
                </a:lnTo>
                <a:lnTo>
                  <a:pt x="7555992" y="25907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7555992" y="25907"/>
                </a:lnTo>
                <a:lnTo>
                  <a:pt x="7543800" y="25907"/>
                </a:lnTo>
                <a:lnTo>
                  <a:pt x="7543800" y="49529"/>
                </a:lnTo>
                <a:lnTo>
                  <a:pt x="7555992" y="49529"/>
                </a:lnTo>
                <a:close/>
              </a:path>
              <a:path w="7569200" h="74930">
                <a:moveTo>
                  <a:pt x="7555992" y="74675"/>
                </a:moveTo>
                <a:lnTo>
                  <a:pt x="7555992" y="49529"/>
                </a:lnTo>
                <a:lnTo>
                  <a:pt x="7543800" y="61721"/>
                </a:lnTo>
                <a:lnTo>
                  <a:pt x="7543800" y="74675"/>
                </a:lnTo>
                <a:lnTo>
                  <a:pt x="7555992" y="746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7"/>
          <p:cNvSpPr/>
          <p:nvPr/>
        </p:nvSpPr>
        <p:spPr>
          <a:xfrm>
            <a:off x="8939787" y="1223010"/>
            <a:ext cx="174625" cy="168910"/>
          </a:xfrm>
          <a:custGeom>
            <a:avLst/>
            <a:gdLst/>
            <a:ahLst/>
            <a:cxnLst/>
            <a:rect l="l" t="t" r="r" b="b"/>
            <a:pathLst>
              <a:path w="174625" h="168909">
                <a:moveTo>
                  <a:pt x="129540" y="0"/>
                </a:moveTo>
                <a:lnTo>
                  <a:pt x="75438" y="13716"/>
                </a:lnTo>
                <a:lnTo>
                  <a:pt x="31442" y="47063"/>
                </a:lnTo>
                <a:lnTo>
                  <a:pt x="3048" y="94488"/>
                </a:lnTo>
                <a:lnTo>
                  <a:pt x="0" y="108966"/>
                </a:lnTo>
                <a:lnTo>
                  <a:pt x="0" y="123444"/>
                </a:lnTo>
                <a:lnTo>
                  <a:pt x="23367" y="162429"/>
                </a:lnTo>
                <a:lnTo>
                  <a:pt x="54102" y="168402"/>
                </a:lnTo>
                <a:lnTo>
                  <a:pt x="69342" y="166116"/>
                </a:lnTo>
                <a:lnTo>
                  <a:pt x="119366" y="142114"/>
                </a:lnTo>
                <a:lnTo>
                  <a:pt x="151199" y="108855"/>
                </a:lnTo>
                <a:lnTo>
                  <a:pt x="172345" y="69613"/>
                </a:lnTo>
                <a:lnTo>
                  <a:pt x="174307" y="32236"/>
                </a:lnTo>
                <a:lnTo>
                  <a:pt x="148590" y="4571"/>
                </a:lnTo>
                <a:lnTo>
                  <a:pt x="139446" y="1523"/>
                </a:lnTo>
                <a:lnTo>
                  <a:pt x="12954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8"/>
          <p:cNvSpPr/>
          <p:nvPr/>
        </p:nvSpPr>
        <p:spPr>
          <a:xfrm>
            <a:off x="8614991" y="1142999"/>
            <a:ext cx="717550" cy="482601"/>
          </a:xfrm>
          <a:custGeom>
            <a:avLst/>
            <a:gdLst/>
            <a:ahLst/>
            <a:cxnLst/>
            <a:rect l="l" t="t" r="r" b="b"/>
            <a:pathLst>
              <a:path w="717550" h="482600">
                <a:moveTo>
                  <a:pt x="2143" y="0"/>
                </a:moveTo>
                <a:lnTo>
                  <a:pt x="0" y="30983"/>
                </a:lnTo>
                <a:lnTo>
                  <a:pt x="179" y="73913"/>
                </a:lnTo>
                <a:lnTo>
                  <a:pt x="941" y="95249"/>
                </a:lnTo>
                <a:lnTo>
                  <a:pt x="9912" y="168693"/>
                </a:lnTo>
                <a:lnTo>
                  <a:pt x="19628" y="216335"/>
                </a:lnTo>
                <a:lnTo>
                  <a:pt x="32313" y="261145"/>
                </a:lnTo>
                <a:lnTo>
                  <a:pt x="47904" y="303994"/>
                </a:lnTo>
                <a:lnTo>
                  <a:pt x="66341" y="345753"/>
                </a:lnTo>
                <a:lnTo>
                  <a:pt x="87561" y="387294"/>
                </a:lnTo>
                <a:lnTo>
                  <a:pt x="111502" y="429486"/>
                </a:lnTo>
                <a:lnTo>
                  <a:pt x="138101" y="473201"/>
                </a:lnTo>
                <a:lnTo>
                  <a:pt x="148007" y="482345"/>
                </a:lnTo>
                <a:lnTo>
                  <a:pt x="144959" y="461771"/>
                </a:lnTo>
                <a:lnTo>
                  <a:pt x="141911" y="439673"/>
                </a:lnTo>
                <a:lnTo>
                  <a:pt x="138893" y="394927"/>
                </a:lnTo>
                <a:lnTo>
                  <a:pt x="139113" y="348611"/>
                </a:lnTo>
                <a:lnTo>
                  <a:pt x="143433" y="302188"/>
                </a:lnTo>
                <a:lnTo>
                  <a:pt x="152715" y="257124"/>
                </a:lnTo>
                <a:lnTo>
                  <a:pt x="167819" y="214883"/>
                </a:lnTo>
                <a:lnTo>
                  <a:pt x="187631" y="182117"/>
                </a:lnTo>
                <a:lnTo>
                  <a:pt x="248220" y="142817"/>
                </a:lnTo>
                <a:lnTo>
                  <a:pt x="282604" y="146395"/>
                </a:lnTo>
                <a:lnTo>
                  <a:pt x="309551" y="171449"/>
                </a:lnTo>
                <a:lnTo>
                  <a:pt x="312599" y="174497"/>
                </a:lnTo>
                <a:lnTo>
                  <a:pt x="315647" y="175259"/>
                </a:lnTo>
                <a:lnTo>
                  <a:pt x="327839" y="132587"/>
                </a:lnTo>
                <a:lnTo>
                  <a:pt x="348968" y="94471"/>
                </a:lnTo>
                <a:lnTo>
                  <a:pt x="382758" y="60759"/>
                </a:lnTo>
                <a:lnTo>
                  <a:pt x="424272" y="36961"/>
                </a:lnTo>
                <a:lnTo>
                  <a:pt x="468572" y="28587"/>
                </a:lnTo>
                <a:lnTo>
                  <a:pt x="510719" y="41147"/>
                </a:lnTo>
                <a:lnTo>
                  <a:pt x="520625" y="48767"/>
                </a:lnTo>
                <a:lnTo>
                  <a:pt x="529007" y="58673"/>
                </a:lnTo>
                <a:lnTo>
                  <a:pt x="544425" y="99428"/>
                </a:lnTo>
                <a:lnTo>
                  <a:pt x="544824" y="144951"/>
                </a:lnTo>
                <a:lnTo>
                  <a:pt x="532170" y="189054"/>
                </a:lnTo>
                <a:lnTo>
                  <a:pt x="508433" y="225551"/>
                </a:lnTo>
                <a:lnTo>
                  <a:pt x="499289" y="233171"/>
                </a:lnTo>
                <a:lnTo>
                  <a:pt x="489383" y="240029"/>
                </a:lnTo>
                <a:lnTo>
                  <a:pt x="501575" y="245363"/>
                </a:lnTo>
                <a:lnTo>
                  <a:pt x="529718" y="277869"/>
                </a:lnTo>
                <a:lnTo>
                  <a:pt x="542376" y="322640"/>
                </a:lnTo>
                <a:lnTo>
                  <a:pt x="542254" y="370683"/>
                </a:lnTo>
                <a:lnTo>
                  <a:pt x="532055" y="413003"/>
                </a:lnTo>
                <a:lnTo>
                  <a:pt x="525959" y="426719"/>
                </a:lnTo>
                <a:lnTo>
                  <a:pt x="555677" y="399287"/>
                </a:lnTo>
                <a:lnTo>
                  <a:pt x="582347" y="370331"/>
                </a:lnTo>
                <a:lnTo>
                  <a:pt x="606731" y="339089"/>
                </a:lnTo>
                <a:lnTo>
                  <a:pt x="633423" y="298213"/>
                </a:lnTo>
                <a:lnTo>
                  <a:pt x="658156" y="252016"/>
                </a:lnTo>
                <a:lnTo>
                  <a:pt x="679926" y="202068"/>
                </a:lnTo>
                <a:lnTo>
                  <a:pt x="697724" y="149941"/>
                </a:lnTo>
                <a:lnTo>
                  <a:pt x="710544" y="97204"/>
                </a:lnTo>
                <a:lnTo>
                  <a:pt x="717379" y="45430"/>
                </a:lnTo>
                <a:lnTo>
                  <a:pt x="717234" y="0"/>
                </a:lnTo>
                <a:lnTo>
                  <a:pt x="2143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9"/>
          <p:cNvSpPr/>
          <p:nvPr/>
        </p:nvSpPr>
        <p:spPr>
          <a:xfrm>
            <a:off x="8542023" y="1143000"/>
            <a:ext cx="863600" cy="669290"/>
          </a:xfrm>
          <a:custGeom>
            <a:avLst/>
            <a:gdLst/>
            <a:ahLst/>
            <a:cxnLst/>
            <a:rect l="l" t="t" r="r" b="b"/>
            <a:pathLst>
              <a:path w="863600" h="669289">
                <a:moveTo>
                  <a:pt x="1015" y="0"/>
                </a:moveTo>
                <a:lnTo>
                  <a:pt x="860421" y="0"/>
                </a:lnTo>
                <a:lnTo>
                  <a:pt x="861452" y="5911"/>
                </a:lnTo>
                <a:lnTo>
                  <a:pt x="863345" y="51815"/>
                </a:lnTo>
                <a:lnTo>
                  <a:pt x="855725" y="117347"/>
                </a:lnTo>
                <a:lnTo>
                  <a:pt x="830716" y="193068"/>
                </a:lnTo>
                <a:lnTo>
                  <a:pt x="810866" y="236592"/>
                </a:lnTo>
                <a:lnTo>
                  <a:pt x="788357" y="278985"/>
                </a:lnTo>
                <a:lnTo>
                  <a:pt x="763753" y="320067"/>
                </a:lnTo>
                <a:lnTo>
                  <a:pt x="737615" y="359663"/>
                </a:lnTo>
                <a:lnTo>
                  <a:pt x="686561" y="418337"/>
                </a:lnTo>
                <a:lnTo>
                  <a:pt x="634745" y="468629"/>
                </a:lnTo>
                <a:lnTo>
                  <a:pt x="581405" y="517397"/>
                </a:lnTo>
                <a:lnTo>
                  <a:pt x="525779" y="564641"/>
                </a:lnTo>
                <a:lnTo>
                  <a:pt x="467867" y="609599"/>
                </a:lnTo>
                <a:lnTo>
                  <a:pt x="447293" y="627125"/>
                </a:lnTo>
                <a:lnTo>
                  <a:pt x="426719" y="645413"/>
                </a:lnTo>
                <a:lnTo>
                  <a:pt x="405383" y="665225"/>
                </a:lnTo>
                <a:lnTo>
                  <a:pt x="404621" y="665225"/>
                </a:lnTo>
                <a:lnTo>
                  <a:pt x="400811" y="669035"/>
                </a:lnTo>
                <a:lnTo>
                  <a:pt x="398525" y="669035"/>
                </a:lnTo>
                <a:lnTo>
                  <a:pt x="397763" y="668273"/>
                </a:lnTo>
                <a:lnTo>
                  <a:pt x="423671" y="634745"/>
                </a:lnTo>
                <a:lnTo>
                  <a:pt x="450341" y="601217"/>
                </a:lnTo>
                <a:lnTo>
                  <a:pt x="476249" y="566165"/>
                </a:lnTo>
                <a:lnTo>
                  <a:pt x="498684" y="531161"/>
                </a:lnTo>
                <a:lnTo>
                  <a:pt x="523527" y="490296"/>
                </a:lnTo>
                <a:lnTo>
                  <a:pt x="547273" y="445855"/>
                </a:lnTo>
                <a:lnTo>
                  <a:pt x="566411" y="400126"/>
                </a:lnTo>
                <a:lnTo>
                  <a:pt x="577434" y="355393"/>
                </a:lnTo>
                <a:lnTo>
                  <a:pt x="576833" y="313943"/>
                </a:lnTo>
                <a:lnTo>
                  <a:pt x="573023" y="302513"/>
                </a:lnTo>
                <a:lnTo>
                  <a:pt x="566927" y="291845"/>
                </a:lnTo>
                <a:lnTo>
                  <a:pt x="540508" y="273364"/>
                </a:lnTo>
                <a:lnTo>
                  <a:pt x="504367" y="269266"/>
                </a:lnTo>
                <a:lnTo>
                  <a:pt x="465408" y="270362"/>
                </a:lnTo>
                <a:lnTo>
                  <a:pt x="430529" y="267461"/>
                </a:lnTo>
                <a:lnTo>
                  <a:pt x="397001" y="249173"/>
                </a:lnTo>
                <a:lnTo>
                  <a:pt x="383075" y="228712"/>
                </a:lnTo>
                <a:lnTo>
                  <a:pt x="367698" y="212926"/>
                </a:lnTo>
                <a:lnTo>
                  <a:pt x="320801" y="217169"/>
                </a:lnTo>
                <a:lnTo>
                  <a:pt x="291933" y="272771"/>
                </a:lnTo>
                <a:lnTo>
                  <a:pt x="281084" y="318630"/>
                </a:lnTo>
                <a:lnTo>
                  <a:pt x="274008" y="368433"/>
                </a:lnTo>
                <a:lnTo>
                  <a:pt x="270174" y="419868"/>
                </a:lnTo>
                <a:lnTo>
                  <a:pt x="269048" y="470622"/>
                </a:lnTo>
                <a:lnTo>
                  <a:pt x="270099" y="518381"/>
                </a:lnTo>
                <a:lnTo>
                  <a:pt x="272795" y="560831"/>
                </a:lnTo>
                <a:lnTo>
                  <a:pt x="276605" y="594359"/>
                </a:lnTo>
                <a:lnTo>
                  <a:pt x="281177" y="625601"/>
                </a:lnTo>
                <a:lnTo>
                  <a:pt x="287273" y="653795"/>
                </a:lnTo>
                <a:lnTo>
                  <a:pt x="281177" y="648461"/>
                </a:lnTo>
                <a:lnTo>
                  <a:pt x="275843" y="640841"/>
                </a:lnTo>
                <a:lnTo>
                  <a:pt x="250252" y="595470"/>
                </a:lnTo>
                <a:lnTo>
                  <a:pt x="223473" y="551859"/>
                </a:lnTo>
                <a:lnTo>
                  <a:pt x="196026" y="509501"/>
                </a:lnTo>
                <a:lnTo>
                  <a:pt x="168430" y="467884"/>
                </a:lnTo>
                <a:lnTo>
                  <a:pt x="141204" y="426501"/>
                </a:lnTo>
                <a:lnTo>
                  <a:pt x="114866" y="384843"/>
                </a:lnTo>
                <a:lnTo>
                  <a:pt x="89937" y="342399"/>
                </a:lnTo>
                <a:lnTo>
                  <a:pt x="66934" y="298661"/>
                </a:lnTo>
                <a:lnTo>
                  <a:pt x="46377" y="253120"/>
                </a:lnTo>
                <a:lnTo>
                  <a:pt x="28785" y="205266"/>
                </a:lnTo>
                <a:lnTo>
                  <a:pt x="14677" y="154590"/>
                </a:lnTo>
                <a:lnTo>
                  <a:pt x="4571" y="100583"/>
                </a:lnTo>
                <a:lnTo>
                  <a:pt x="0" y="50291"/>
                </a:lnTo>
                <a:lnTo>
                  <a:pt x="101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7"/>
          <p:cNvSpPr txBox="1"/>
          <p:nvPr/>
        </p:nvSpPr>
        <p:spPr>
          <a:xfrm>
            <a:off x="612140" y="1775714"/>
            <a:ext cx="8327647" cy="5211676"/>
          </a:xfrm>
          <a:prstGeom prst="rect">
            <a:avLst/>
          </a:prstGeom>
        </p:spPr>
        <p:txBody>
          <a:bodyPr vert="horz" wrap="square" lIns="0" tIns="12693" rIns="0" bIns="0" rtlCol="0">
            <a:spAutoFit/>
          </a:bodyPr>
          <a:lstStyle/>
          <a:p>
            <a:pPr marL="12693" marR="1480761" indent="-635">
              <a:spcBef>
                <a:spcPts val="100"/>
              </a:spcBef>
            </a:pPr>
            <a:r>
              <a:rPr sz="2400" dirty="0">
                <a:solidFill>
                  <a:srgbClr val="FFE831"/>
                </a:solidFill>
                <a:latin typeface="Arial"/>
                <a:cs typeface="Arial"/>
              </a:rPr>
              <a:t>When you understand what trauma is and how it  has affected your child, it becomes easier</a:t>
            </a:r>
            <a:r>
              <a:rPr sz="2400" spc="-110" dirty="0">
                <a:solidFill>
                  <a:srgbClr val="FFE83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E831"/>
                </a:solidFill>
                <a:latin typeface="Arial"/>
                <a:cs typeface="Arial"/>
              </a:rPr>
              <a:t>to:</a:t>
            </a:r>
            <a:endParaRPr sz="2400" dirty="0">
              <a:latin typeface="Arial"/>
              <a:cs typeface="Arial"/>
            </a:endParaRPr>
          </a:p>
          <a:p>
            <a:pPr marL="684209" indent="-361781">
              <a:spcBef>
                <a:spcPts val="109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Communicate with your</a:t>
            </a:r>
            <a:r>
              <a:rPr sz="24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child</a:t>
            </a:r>
            <a:endParaRPr sz="2400" dirty="0">
              <a:latin typeface="Arial"/>
              <a:cs typeface="Arial"/>
            </a:endParaRPr>
          </a:p>
          <a:p>
            <a:pPr marL="684209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Improve your child’s behavior and</a:t>
            </a:r>
            <a:r>
              <a:rPr sz="24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attitudes</a:t>
            </a:r>
            <a:endParaRPr sz="2400" dirty="0">
              <a:latin typeface="Arial"/>
              <a:cs typeface="Arial"/>
            </a:endParaRPr>
          </a:p>
          <a:p>
            <a:pPr marL="684209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Get your child the help he or she</a:t>
            </a:r>
            <a:r>
              <a:rPr sz="24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needs</a:t>
            </a:r>
            <a:endParaRPr sz="2400" dirty="0">
              <a:latin typeface="Arial"/>
              <a:cs typeface="Arial"/>
            </a:endParaRPr>
          </a:p>
          <a:p>
            <a:pPr marL="684209" marR="433502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Reduce the risk of your own compassion fatigue or  secondary</a:t>
            </a:r>
            <a:r>
              <a:rPr sz="24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traumatization</a:t>
            </a:r>
            <a:endParaRPr sz="2400" dirty="0">
              <a:latin typeface="Arial"/>
              <a:cs typeface="Arial"/>
            </a:endParaRPr>
          </a:p>
          <a:p>
            <a:pPr marL="684209" marR="910162" indent="-361781">
              <a:spcBef>
                <a:spcPts val="1675"/>
              </a:spcBef>
              <a:buSzPct val="108928"/>
              <a:buFont typeface="Wingdings"/>
              <a:buChar char=""/>
              <a:tabLst>
                <a:tab pos="684209" algn="l"/>
                <a:tab pos="684844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Become a more effective and satisfied</a:t>
            </a:r>
            <a:r>
              <a:rPr sz="24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resource  parent</a:t>
            </a:r>
            <a:endParaRPr sz="2400" dirty="0">
              <a:latin typeface="Arial"/>
              <a:cs typeface="Arial"/>
            </a:endParaRPr>
          </a:p>
          <a:p>
            <a:pPr>
              <a:spcBef>
                <a:spcPts val="10"/>
              </a:spcBef>
            </a:pPr>
            <a:endParaRPr sz="3200" dirty="0">
              <a:latin typeface="Times New Roman"/>
              <a:cs typeface="Times New Roman"/>
            </a:endParaRPr>
          </a:p>
          <a:p>
            <a:pPr marR="5080" algn="r"/>
            <a:r>
              <a:rPr spc="-80" dirty="0">
                <a:solidFill>
                  <a:srgbClr val="F8E82F"/>
                </a:solidFill>
                <a:latin typeface="Franklin Gothic Book"/>
                <a:cs typeface="Franklin Gothic Book"/>
              </a:rPr>
              <a:t>21</a:t>
            </a:r>
            <a:endParaRPr dirty="0">
              <a:latin typeface="Franklin Gothic Book"/>
              <a:cs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3858323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/>
          <p:cNvSpPr/>
          <p:nvPr/>
        </p:nvSpPr>
        <p:spPr>
          <a:xfrm>
            <a:off x="351692" y="1676400"/>
            <a:ext cx="8229600" cy="4606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94433" indent="-481739">
              <a:spcBef>
                <a:spcPts val="625"/>
              </a:spcBef>
              <a:buAutoNum type="arabicPeriod"/>
              <a:tabLst>
                <a:tab pos="478566" algn="l"/>
                <a:tab pos="479834" algn="l"/>
              </a:tabLst>
            </a:pPr>
            <a:r>
              <a:rPr lang="en-US" spc="-4" dirty="0" smtClean="0">
                <a:solidFill>
                  <a:srgbClr val="FFFFFF"/>
                </a:solidFill>
                <a:latin typeface="Arial"/>
                <a:cs typeface="Arial"/>
              </a:rPr>
              <a:t>Recognize 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lang="en-US" spc="-4" dirty="0" smtClean="0">
                <a:solidFill>
                  <a:srgbClr val="FFFFFF"/>
                </a:solidFill>
                <a:latin typeface="Arial"/>
                <a:cs typeface="Arial"/>
              </a:rPr>
              <a:t>impact trauma has had on 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lang="en-US" spc="3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child.</a:t>
            </a:r>
            <a:endParaRPr lang="en-US" dirty="0" smtClean="0">
              <a:latin typeface="Arial"/>
              <a:cs typeface="Arial"/>
            </a:endParaRPr>
          </a:p>
          <a:p>
            <a:pPr marL="477932" indent="-465238">
              <a:spcBef>
                <a:spcPts val="525"/>
              </a:spcBef>
              <a:buAutoNum type="arabicPeriod"/>
              <a:tabLst>
                <a:tab pos="477932" algn="l"/>
                <a:tab pos="478566" algn="l"/>
              </a:tabLst>
            </a:pP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Help your child to feel</a:t>
            </a:r>
            <a:r>
              <a:rPr lang="en-US" spc="-1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safe.</a:t>
            </a:r>
            <a:endParaRPr lang="en-US" dirty="0" smtClean="0">
              <a:latin typeface="Arial"/>
              <a:cs typeface="Arial"/>
            </a:endParaRPr>
          </a:p>
          <a:p>
            <a:pPr marL="494433" marR="1555022" indent="-481739">
              <a:lnSpc>
                <a:spcPts val="2380"/>
              </a:lnSpc>
              <a:spcBef>
                <a:spcPts val="819"/>
              </a:spcBef>
              <a:buAutoNum type="arabicPeriod"/>
              <a:tabLst>
                <a:tab pos="478566" algn="l"/>
                <a:tab pos="479200" algn="l"/>
              </a:tabLst>
            </a:pP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Help your child to understand and manage</a:t>
            </a:r>
            <a:r>
              <a:rPr lang="en-US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overwhelming  emotions.</a:t>
            </a:r>
            <a:endParaRPr lang="en-US" dirty="0" smtClean="0">
              <a:latin typeface="Arial"/>
              <a:cs typeface="Arial"/>
            </a:endParaRPr>
          </a:p>
          <a:p>
            <a:pPr marL="478566" indent="-465872">
              <a:spcBef>
                <a:spcPts val="484"/>
              </a:spcBef>
              <a:buAutoNum type="arabicPeriod"/>
              <a:tabLst>
                <a:tab pos="478566" algn="l"/>
                <a:tab pos="479200" algn="l"/>
              </a:tabLst>
            </a:pP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Help your child to understand and modify problem</a:t>
            </a:r>
            <a:r>
              <a:rPr lang="en-US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behaviors.</a:t>
            </a:r>
            <a:endParaRPr lang="en-US" dirty="0" smtClean="0">
              <a:latin typeface="Arial"/>
              <a:cs typeface="Arial"/>
            </a:endParaRPr>
          </a:p>
          <a:p>
            <a:pPr marL="494433" marR="684209" indent="-481739">
              <a:lnSpc>
                <a:spcPts val="2380"/>
              </a:lnSpc>
              <a:spcBef>
                <a:spcPts val="819"/>
              </a:spcBef>
              <a:buAutoNum type="arabicPeriod"/>
              <a:tabLst>
                <a:tab pos="478566" algn="l"/>
                <a:tab pos="479200" algn="l"/>
              </a:tabLst>
            </a:pP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Respect and support positive, stable, and enduring</a:t>
            </a:r>
            <a:r>
              <a:rPr lang="en-US" spc="-9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relationships  in the life of your</a:t>
            </a:r>
            <a:r>
              <a:rPr lang="en-US" spc="-9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child.</a:t>
            </a:r>
            <a:endParaRPr lang="en-US" dirty="0" smtClean="0">
              <a:latin typeface="Arial"/>
              <a:cs typeface="Arial"/>
            </a:endParaRPr>
          </a:p>
          <a:p>
            <a:pPr marL="494433" marR="637241" indent="-481739">
              <a:lnSpc>
                <a:spcPts val="2380"/>
              </a:lnSpc>
              <a:spcBef>
                <a:spcPts val="784"/>
              </a:spcBef>
              <a:buAutoNum type="arabicPeriod"/>
              <a:tabLst>
                <a:tab pos="478566" algn="l"/>
                <a:tab pos="479200" algn="l"/>
              </a:tabLst>
            </a:pP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Help your child to develop a strength-based understanding of</a:t>
            </a:r>
            <a:r>
              <a:rPr lang="en-US" spc="-5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his  </a:t>
            </a:r>
            <a:r>
              <a:rPr lang="en-US" spc="-4" dirty="0" smtClean="0">
                <a:solidFill>
                  <a:srgbClr val="FFFFFF"/>
                </a:solidFill>
                <a:latin typeface="Arial"/>
                <a:cs typeface="Arial"/>
              </a:rPr>
              <a:t>or her 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life</a:t>
            </a:r>
            <a:r>
              <a:rPr lang="en-US" spc="-7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story.</a:t>
            </a:r>
            <a:endParaRPr lang="en-US" dirty="0" smtClean="0">
              <a:latin typeface="Arial"/>
              <a:cs typeface="Arial"/>
            </a:endParaRPr>
          </a:p>
          <a:p>
            <a:pPr marL="479200" indent="-466507">
              <a:spcBef>
                <a:spcPts val="489"/>
              </a:spcBef>
              <a:buAutoNum type="arabicPeriod"/>
              <a:tabLst>
                <a:tab pos="479200" algn="l"/>
                <a:tab pos="479834" algn="l"/>
              </a:tabLst>
            </a:pP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Be an advocate for your</a:t>
            </a:r>
            <a:r>
              <a:rPr lang="en-US" spc="-8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child.</a:t>
            </a:r>
            <a:endParaRPr lang="en-US" dirty="0" smtClean="0">
              <a:latin typeface="Arial"/>
              <a:cs typeface="Arial"/>
            </a:endParaRPr>
          </a:p>
          <a:p>
            <a:pPr marL="494433" marR="620740" indent="-481739">
              <a:lnSpc>
                <a:spcPts val="2380"/>
              </a:lnSpc>
              <a:spcBef>
                <a:spcPts val="825"/>
              </a:spcBef>
              <a:buAutoNum type="arabicPeriod"/>
              <a:tabLst>
                <a:tab pos="478566" algn="l"/>
                <a:tab pos="479200" algn="l"/>
              </a:tabLst>
            </a:pPr>
            <a:r>
              <a:rPr lang="en-US" spc="-4" dirty="0" smtClean="0">
                <a:solidFill>
                  <a:srgbClr val="FFFFFF"/>
                </a:solidFill>
                <a:latin typeface="Arial"/>
                <a:cs typeface="Arial"/>
              </a:rPr>
              <a:t>Promote and support trauma-focused 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assessment and treatment  for your</a:t>
            </a:r>
            <a:r>
              <a:rPr lang="en-US" spc="-8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child.</a:t>
            </a:r>
            <a:endParaRPr lang="en-US" dirty="0" smtClean="0">
              <a:latin typeface="Arial"/>
              <a:cs typeface="Arial"/>
            </a:endParaRPr>
          </a:p>
          <a:p>
            <a:pPr marL="479200" indent="-466507">
              <a:spcBef>
                <a:spcPts val="490"/>
              </a:spcBef>
              <a:buAutoNum type="arabicPeriod"/>
              <a:tabLst>
                <a:tab pos="479200" algn="l"/>
                <a:tab pos="479834" algn="l"/>
              </a:tabLst>
            </a:pP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Take care of</a:t>
            </a:r>
            <a:r>
              <a:rPr lang="en-US" spc="-8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FFFFFF"/>
                </a:solidFill>
                <a:latin typeface="Arial"/>
                <a:cs typeface="Arial"/>
              </a:rPr>
              <a:t>yourself.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56381" y="381000"/>
            <a:ext cx="8305800" cy="1130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693" lvl="0" algn="ctr" defTabSz="913973">
              <a:lnSpc>
                <a:spcPts val="3874"/>
              </a:lnSpc>
              <a:spcBef>
                <a:spcPts val="100"/>
              </a:spcBef>
            </a:pPr>
            <a:r>
              <a:rPr lang="en-US" sz="4800" kern="0" spc="-4" dirty="0">
                <a:solidFill>
                  <a:srgbClr val="FFFF00"/>
                </a:solidFill>
              </a:rPr>
              <a:t>The Essential Elements</a:t>
            </a:r>
            <a:r>
              <a:rPr lang="en-US" sz="4800" kern="0" spc="-70" dirty="0">
                <a:solidFill>
                  <a:srgbClr val="FFFF00"/>
                </a:solidFill>
              </a:rPr>
              <a:t> </a:t>
            </a:r>
            <a:r>
              <a:rPr lang="en-US" sz="4800" kern="0" spc="-4" dirty="0">
                <a:solidFill>
                  <a:srgbClr val="FFFF00"/>
                </a:solidFill>
              </a:rPr>
              <a:t>of</a:t>
            </a:r>
          </a:p>
          <a:p>
            <a:pPr marL="12693" lvl="0" algn="ctr" defTabSz="913973">
              <a:lnSpc>
                <a:spcPts val="3874"/>
              </a:lnSpc>
            </a:pPr>
            <a:r>
              <a:rPr lang="en-US" sz="4800" kern="0" spc="-20" dirty="0">
                <a:solidFill>
                  <a:srgbClr val="FFFF00"/>
                </a:solidFill>
              </a:rPr>
              <a:t>Trauma-Informed </a:t>
            </a:r>
            <a:r>
              <a:rPr lang="en-US" sz="4800" kern="0" spc="-4" dirty="0">
                <a:solidFill>
                  <a:srgbClr val="FFFF00"/>
                </a:solidFill>
              </a:rPr>
              <a:t>Parenting</a:t>
            </a:r>
            <a:r>
              <a:rPr lang="en-US" sz="4800" kern="0" spc="-75" dirty="0">
                <a:solidFill>
                  <a:srgbClr val="FFFF00"/>
                </a:solidFill>
              </a:rPr>
              <a:t> </a:t>
            </a:r>
            <a:endParaRPr lang="en-US" sz="6000" kern="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387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754633" y="663578"/>
            <a:ext cx="4960367" cy="689929"/>
          </a:xfrm>
          <a:prstGeom prst="rect">
            <a:avLst/>
          </a:prstGeom>
        </p:spPr>
        <p:txBody>
          <a:bodyPr vert="horz" wrap="square" lIns="0" tIns="12697" rIns="0" bIns="0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697">
              <a:spcBef>
                <a:spcPts val="100"/>
              </a:spcBef>
            </a:pPr>
            <a:r>
              <a:rPr lang="en-US" spc="-4" dirty="0" smtClean="0">
                <a:solidFill>
                  <a:srgbClr val="FFFF00"/>
                </a:solidFill>
              </a:rPr>
              <a:t>Myths to</a:t>
            </a:r>
            <a:r>
              <a:rPr lang="en-US" spc="-70" dirty="0" smtClean="0">
                <a:solidFill>
                  <a:srgbClr val="FFFF00"/>
                </a:solidFill>
              </a:rPr>
              <a:t> </a:t>
            </a:r>
            <a:r>
              <a:rPr lang="en-US" spc="-4" dirty="0" smtClean="0">
                <a:solidFill>
                  <a:srgbClr val="FFFF00"/>
                </a:solidFill>
              </a:rPr>
              <a:t>Avoid</a:t>
            </a:r>
            <a:endParaRPr lang="en-US" spc="-4" dirty="0">
              <a:solidFill>
                <a:srgbClr val="FFFF00"/>
              </a:solidFill>
            </a:endParaRPr>
          </a:p>
        </p:txBody>
      </p:sp>
      <p:sp>
        <p:nvSpPr>
          <p:cNvPr id="3" name="object 4"/>
          <p:cNvSpPr/>
          <p:nvPr/>
        </p:nvSpPr>
        <p:spPr>
          <a:xfrm>
            <a:off x="533400" y="1499616"/>
            <a:ext cx="7543800" cy="0"/>
          </a:xfrm>
          <a:custGeom>
            <a:avLst/>
            <a:gdLst/>
            <a:ahLst/>
            <a:cxnLst/>
            <a:rect l="l" t="t" r="r" b="b"/>
            <a:pathLst>
              <a:path w="7543800">
                <a:moveTo>
                  <a:pt x="0" y="0"/>
                </a:moveTo>
                <a:lnTo>
                  <a:pt x="7543800" y="0"/>
                </a:lnTo>
              </a:path>
            </a:pathLst>
          </a:custGeom>
          <a:ln w="4876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5"/>
          <p:cNvSpPr/>
          <p:nvPr/>
        </p:nvSpPr>
        <p:spPr>
          <a:xfrm>
            <a:off x="521208" y="1462277"/>
            <a:ext cx="7569200" cy="74930"/>
          </a:xfrm>
          <a:custGeom>
            <a:avLst/>
            <a:gdLst/>
            <a:ahLst/>
            <a:cxnLst/>
            <a:rect l="l" t="t" r="r" b="b"/>
            <a:pathLst>
              <a:path w="7569200" h="74930">
                <a:moveTo>
                  <a:pt x="7568946" y="74675"/>
                </a:moveTo>
                <a:lnTo>
                  <a:pt x="7568946" y="0"/>
                </a:lnTo>
                <a:lnTo>
                  <a:pt x="0" y="0"/>
                </a:lnTo>
                <a:lnTo>
                  <a:pt x="0" y="74676"/>
                </a:lnTo>
                <a:lnTo>
                  <a:pt x="12192" y="74676"/>
                </a:lnTo>
                <a:lnTo>
                  <a:pt x="12192" y="25908"/>
                </a:lnTo>
                <a:lnTo>
                  <a:pt x="25146" y="12954"/>
                </a:lnTo>
                <a:lnTo>
                  <a:pt x="25146" y="25908"/>
                </a:lnTo>
                <a:lnTo>
                  <a:pt x="7543800" y="25907"/>
                </a:lnTo>
                <a:lnTo>
                  <a:pt x="7543800" y="12953"/>
                </a:lnTo>
                <a:lnTo>
                  <a:pt x="7555992" y="25907"/>
                </a:lnTo>
                <a:lnTo>
                  <a:pt x="7555992" y="74675"/>
                </a:lnTo>
                <a:lnTo>
                  <a:pt x="7568946" y="74675"/>
                </a:lnTo>
                <a:close/>
              </a:path>
              <a:path w="7569200" h="74930">
                <a:moveTo>
                  <a:pt x="25146" y="25908"/>
                </a:moveTo>
                <a:lnTo>
                  <a:pt x="25146" y="12954"/>
                </a:lnTo>
                <a:lnTo>
                  <a:pt x="12192" y="25908"/>
                </a:lnTo>
                <a:lnTo>
                  <a:pt x="25146" y="25908"/>
                </a:lnTo>
                <a:close/>
              </a:path>
              <a:path w="7569200" h="74930">
                <a:moveTo>
                  <a:pt x="25146" y="49530"/>
                </a:moveTo>
                <a:lnTo>
                  <a:pt x="25146" y="25908"/>
                </a:lnTo>
                <a:lnTo>
                  <a:pt x="12192" y="25908"/>
                </a:lnTo>
                <a:lnTo>
                  <a:pt x="12192" y="49530"/>
                </a:lnTo>
                <a:lnTo>
                  <a:pt x="25146" y="49530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12192" y="49530"/>
                </a:lnTo>
                <a:lnTo>
                  <a:pt x="25146" y="61721"/>
                </a:lnTo>
                <a:lnTo>
                  <a:pt x="25146" y="74676"/>
                </a:lnTo>
                <a:lnTo>
                  <a:pt x="7543800" y="74675"/>
                </a:lnTo>
                <a:lnTo>
                  <a:pt x="7543800" y="61721"/>
                </a:lnTo>
                <a:lnTo>
                  <a:pt x="7555992" y="49529"/>
                </a:lnTo>
                <a:close/>
              </a:path>
              <a:path w="7569200" h="74930">
                <a:moveTo>
                  <a:pt x="25146" y="74676"/>
                </a:moveTo>
                <a:lnTo>
                  <a:pt x="25146" y="61721"/>
                </a:lnTo>
                <a:lnTo>
                  <a:pt x="12192" y="49530"/>
                </a:lnTo>
                <a:lnTo>
                  <a:pt x="12192" y="74676"/>
                </a:lnTo>
                <a:lnTo>
                  <a:pt x="25146" y="74676"/>
                </a:lnTo>
                <a:close/>
              </a:path>
              <a:path w="7569200" h="74930">
                <a:moveTo>
                  <a:pt x="7555992" y="25907"/>
                </a:moveTo>
                <a:lnTo>
                  <a:pt x="7543800" y="12953"/>
                </a:lnTo>
                <a:lnTo>
                  <a:pt x="7543800" y="25907"/>
                </a:lnTo>
                <a:lnTo>
                  <a:pt x="7555992" y="25907"/>
                </a:lnTo>
                <a:close/>
              </a:path>
              <a:path w="7569200" h="74930">
                <a:moveTo>
                  <a:pt x="7555992" y="49529"/>
                </a:moveTo>
                <a:lnTo>
                  <a:pt x="7555992" y="25907"/>
                </a:lnTo>
                <a:lnTo>
                  <a:pt x="7543800" y="25907"/>
                </a:lnTo>
                <a:lnTo>
                  <a:pt x="7543800" y="49529"/>
                </a:lnTo>
                <a:lnTo>
                  <a:pt x="7555992" y="49529"/>
                </a:lnTo>
                <a:close/>
              </a:path>
              <a:path w="7569200" h="74930">
                <a:moveTo>
                  <a:pt x="7555992" y="74675"/>
                </a:moveTo>
                <a:lnTo>
                  <a:pt x="7555992" y="49529"/>
                </a:lnTo>
                <a:lnTo>
                  <a:pt x="7543800" y="61721"/>
                </a:lnTo>
                <a:lnTo>
                  <a:pt x="7543800" y="74675"/>
                </a:lnTo>
                <a:lnTo>
                  <a:pt x="7555992" y="746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5"/>
          <p:cNvSpPr txBox="1"/>
          <p:nvPr/>
        </p:nvSpPr>
        <p:spPr>
          <a:xfrm>
            <a:off x="769873" y="1930402"/>
            <a:ext cx="7675880" cy="4155202"/>
          </a:xfrm>
          <a:prstGeom prst="rect">
            <a:avLst/>
          </a:prstGeom>
        </p:spPr>
        <p:txBody>
          <a:bodyPr vert="horz" wrap="square" lIns="0" tIns="12697" rIns="0" bIns="0" rtlCol="0">
            <a:spAutoFit/>
          </a:bodyPr>
          <a:lstStyle/>
          <a:p>
            <a:pPr marL="374562" marR="5080" indent="-361865">
              <a:spcBef>
                <a:spcPts val="100"/>
              </a:spcBef>
              <a:buSzPct val="108928"/>
              <a:buFont typeface="Wingdings"/>
              <a:buChar char=""/>
              <a:tabLst>
                <a:tab pos="373928" algn="l"/>
                <a:tab pos="374562" algn="l"/>
              </a:tabLst>
            </a:pPr>
            <a:r>
              <a:rPr sz="2800" spc="-4" dirty="0">
                <a:solidFill>
                  <a:srgbClr val="FFFFFF"/>
                </a:solidFill>
                <a:latin typeface="Arial"/>
                <a:cs typeface="Arial"/>
              </a:rPr>
              <a:t>My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love should be enough to erase the effects  of everything bad that happened</a:t>
            </a:r>
            <a:r>
              <a:rPr sz="28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before.</a:t>
            </a:r>
            <a:endParaRPr sz="2800" dirty="0">
              <a:latin typeface="Arial"/>
              <a:cs typeface="Arial"/>
            </a:endParaRPr>
          </a:p>
          <a:p>
            <a:pPr marL="374562" marR="542164" indent="-361865">
              <a:spcBef>
                <a:spcPts val="1675"/>
              </a:spcBef>
              <a:buSzPct val="108928"/>
              <a:buFont typeface="Wingdings"/>
              <a:buChar char=""/>
              <a:tabLst>
                <a:tab pos="373928" algn="l"/>
                <a:tab pos="374562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My child should be grateful and love me</a:t>
            </a:r>
            <a:r>
              <a:rPr sz="28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as  much as I love</a:t>
            </a:r>
            <a:r>
              <a:rPr sz="28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him/her.</a:t>
            </a:r>
            <a:endParaRPr sz="2800" dirty="0">
              <a:latin typeface="Arial"/>
              <a:cs typeface="Arial"/>
            </a:endParaRPr>
          </a:p>
          <a:p>
            <a:pPr marL="374562" marR="901489" indent="-361865">
              <a:spcBef>
                <a:spcPts val="1675"/>
              </a:spcBef>
              <a:buSzPct val="108928"/>
              <a:buFont typeface="Wingdings"/>
              <a:buChar char=""/>
              <a:tabLst>
                <a:tab pos="373928" algn="l"/>
                <a:tab pos="374562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My child shouldn’t love or feel loyal to</a:t>
            </a:r>
            <a:r>
              <a:rPr sz="28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an  abusive</a:t>
            </a:r>
            <a:r>
              <a:rPr sz="28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parent.</a:t>
            </a:r>
            <a:endParaRPr sz="2800" dirty="0">
              <a:latin typeface="Arial"/>
              <a:cs typeface="Arial"/>
            </a:endParaRPr>
          </a:p>
          <a:p>
            <a:pPr marL="374562" marR="172680" indent="-361865">
              <a:spcBef>
                <a:spcPts val="1675"/>
              </a:spcBef>
              <a:buSzPct val="108928"/>
              <a:buFont typeface="Wingdings"/>
              <a:buChar char=""/>
              <a:tabLst>
                <a:tab pos="373928" algn="l"/>
                <a:tab pos="374562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It’s better to just move on, forget, and not</a:t>
            </a:r>
            <a:r>
              <a:rPr sz="28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talk  about past </a:t>
            </a:r>
            <a:r>
              <a:rPr sz="2800" spc="-4" dirty="0">
                <a:solidFill>
                  <a:srgbClr val="FFFFFF"/>
                </a:solidFill>
                <a:latin typeface="Arial"/>
                <a:cs typeface="Arial"/>
              </a:rPr>
              <a:t>painful</a:t>
            </a:r>
            <a:r>
              <a:rPr sz="28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experiences.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601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328371" y="584403"/>
            <a:ext cx="5500370" cy="543560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pc="-5" smtClean="0"/>
              <a:t>A traumatic experience . .</a:t>
            </a:r>
            <a:r>
              <a:rPr lang="en-US" spc="30" smtClean="0"/>
              <a:t> </a:t>
            </a:r>
            <a:r>
              <a:rPr lang="en-US" spc="-5" smtClean="0"/>
              <a:t>.</a:t>
            </a:r>
            <a:endParaRPr lang="en-US" spc="-5" dirty="0"/>
          </a:p>
        </p:txBody>
      </p:sp>
      <p:sp>
        <p:nvSpPr>
          <p:cNvPr id="7" name="object 3"/>
          <p:cNvSpPr txBox="1"/>
          <p:nvPr/>
        </p:nvSpPr>
        <p:spPr>
          <a:xfrm>
            <a:off x="9343390" y="6909917"/>
            <a:ext cx="1752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8E82E"/>
                </a:solidFill>
                <a:latin typeface="Franklin Gothic Book"/>
                <a:cs typeface="Franklin Gothic Book"/>
              </a:rPr>
              <a:t>3</a:t>
            </a:r>
            <a:endParaRPr sz="2000">
              <a:latin typeface="Franklin Gothic Book"/>
              <a:cs typeface="Franklin Gothic Book"/>
            </a:endParaRPr>
          </a:p>
        </p:txBody>
      </p:sp>
      <p:sp>
        <p:nvSpPr>
          <p:cNvPr id="8" name="object 4"/>
          <p:cNvSpPr txBox="1"/>
          <p:nvPr/>
        </p:nvSpPr>
        <p:spPr>
          <a:xfrm>
            <a:off x="688340" y="1777110"/>
            <a:ext cx="7150734" cy="37293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700" marR="513080" indent="-381000">
              <a:lnSpc>
                <a:spcPct val="100000"/>
              </a:lnSpc>
              <a:spcBef>
                <a:spcPts val="100"/>
              </a:spcBef>
              <a:buSzPct val="109259"/>
              <a:buFont typeface="Wingdings"/>
              <a:buChar char=""/>
              <a:tabLst>
                <a:tab pos="27495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Threatens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the life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or physical integrity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a  child or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someone important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to that 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child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(parent,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grandparent, sibling)</a:t>
            </a:r>
            <a:endParaRPr sz="2700" dirty="0">
              <a:latin typeface="Arial"/>
              <a:cs typeface="Arial"/>
            </a:endParaRPr>
          </a:p>
          <a:p>
            <a:pPr marL="393700" marR="534035" indent="-381000">
              <a:lnSpc>
                <a:spcPct val="100000"/>
              </a:lnSpc>
              <a:spcBef>
                <a:spcPts val="1620"/>
              </a:spcBef>
              <a:buSzPct val="109259"/>
              <a:buFont typeface="Wingdings"/>
              <a:buChar char=""/>
              <a:tabLst>
                <a:tab pos="376555" algn="l"/>
                <a:tab pos="37782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Causes an overwhelming sense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700" spc="-25" dirty="0">
                <a:solidFill>
                  <a:srgbClr val="FFFFFF"/>
                </a:solidFill>
                <a:latin typeface="Arial"/>
                <a:cs typeface="Arial"/>
              </a:rPr>
              <a:t>terror, 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helplessness, and</a:t>
            </a:r>
            <a:r>
              <a:rPr sz="27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horror</a:t>
            </a:r>
            <a:endParaRPr sz="2700" dirty="0">
              <a:latin typeface="Arial"/>
              <a:cs typeface="Arial"/>
            </a:endParaRPr>
          </a:p>
          <a:p>
            <a:pPr marL="393700" marR="5080" indent="-381000">
              <a:lnSpc>
                <a:spcPct val="100000"/>
              </a:lnSpc>
              <a:spcBef>
                <a:spcPts val="1614"/>
              </a:spcBef>
              <a:buSzPct val="109259"/>
              <a:buFont typeface="Wingdings"/>
              <a:buChar char=""/>
              <a:tabLst>
                <a:tab pos="376555" algn="l"/>
                <a:tab pos="377825" algn="l"/>
              </a:tabLst>
            </a:pP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Produces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intense physical </a:t>
            </a:r>
            <a:r>
              <a:rPr sz="2700" spc="-10" dirty="0">
                <a:solidFill>
                  <a:srgbClr val="FFFFFF"/>
                </a:solidFill>
                <a:latin typeface="Arial"/>
                <a:cs typeface="Arial"/>
              </a:rPr>
              <a:t>effects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such as 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pounding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heart,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rapid breathing, trembling,  dizziness, or loss </a:t>
            </a:r>
            <a:r>
              <a:rPr sz="27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bladder or bowel</a:t>
            </a:r>
            <a:r>
              <a:rPr sz="27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control</a:t>
            </a:r>
            <a:endParaRPr sz="2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7438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2369</Words>
  <Application>Microsoft Office PowerPoint</Application>
  <PresentationFormat>On-screen Show (4:3)</PresentationFormat>
  <Paragraphs>382</Paragraphs>
  <Slides>53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Lott</dc:creator>
  <cp:lastModifiedBy>John Lott</cp:lastModifiedBy>
  <cp:revision>11</cp:revision>
  <dcterms:created xsi:type="dcterms:W3CDTF">2017-07-03T21:27:43Z</dcterms:created>
  <dcterms:modified xsi:type="dcterms:W3CDTF">2017-07-03T23:11:36Z</dcterms:modified>
</cp:coreProperties>
</file>